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7" r:id="rId4"/>
    <p:sldId id="259" r:id="rId5"/>
    <p:sldId id="262" r:id="rId6"/>
    <p:sldId id="263" r:id="rId7"/>
    <p:sldId id="264" r:id="rId8"/>
    <p:sldId id="267" r:id="rId9"/>
    <p:sldId id="265" r:id="rId10"/>
    <p:sldId id="266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079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882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4061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698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5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850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708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29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078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754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88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CA6F62-6F0B-4FF6-AA7E-6172FB097989}" type="datetimeFigureOut">
              <a:rPr lang="de-DE" smtClean="0"/>
              <a:t>05.08.2016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5FAF-8C66-4FEC-8164-28601D7EFB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70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3.wmf"/><Relationship Id="rId4" Type="http://schemas.openxmlformats.org/officeDocument/2006/relationships/oleObject" Target="file:///\\fs-ebc01.eonerc.rwth-aachen.de\ebc_daten\Forschung\EBC_Lueftungspruefstand_hfr\Students\mho-jwi\(B)%20Klimapr&#252;fstand\Doku\Komponenten\Belimo\NR24A-SR_datasheet_de-ch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file:///\\fs-ebc01.eonerc.rwth-aachen.de\ebc_daten\Forschung\EBC_Lueftungspruefstand_hfr\Students\mho-jwi\(B)%20Klimapr&#252;fstand\Spezifikationen\K&#228;ltemaschine%20KKT\K&#228;ltemaschine\alt\Bed.Anleitung_KWC-S45RS.pdf" TargetMode="External"/><Relationship Id="rId5" Type="http://schemas.openxmlformats.org/officeDocument/2006/relationships/image" Target="../media/image17.wmf"/><Relationship Id="rId4" Type="http://schemas.openxmlformats.org/officeDocument/2006/relationships/oleObject" Target="file:///\\fs-ebc01.eonerc.rwth-aachen.de\ebc_daten\Forschung\EBC_Lueftungspruefstand_hfr\Students\mho-jwi\(B)%20Klimapr&#252;fstand\Steuerung\Anleitung_SW_P5507_Version_001.pdf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file:///\\fs-ebc01.eonerc.rwth-aachen.de\ebc_daten\Forschung\EBC_Lueftungspruefstand_hfr\Students\mho-jwi\(B)%20Klimapr&#252;fstand\Doku\Komponenten\98649758_ALPHA2_25-80_180.pdf" TargetMode="Externa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5.jpeg"/><Relationship Id="rId7" Type="http://schemas.openxmlformats.org/officeDocument/2006/relationships/oleObject" Target="file:///\\fs-ebc01.eonerc.rwth-aachen.de\ebc_daten\Forschung\EBC_Lueftungspruefstand_hfr\Students\mho-jwi\(B)%20Klimapr&#252;fstand\Doku\WT_Halle.pdf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wmf"/><Relationship Id="rId5" Type="http://schemas.openxmlformats.org/officeDocument/2006/relationships/oleObject" Target="file:///\\fs-ebc01.eonerc.rwth-aachen.de\ebc_daten\Forschung\EBC_Lueftungspruefstand_hfr\Students\mho-jwi\(B)%20Klimapr&#252;fstand\Doku\Komponenten\98649758_ALPHA2_25-80_180.pdf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7.wmf"/><Relationship Id="rId4" Type="http://schemas.openxmlformats.org/officeDocument/2006/relationships/oleObject" Target="file:///\\fs-ebc01.eonerc.rwth-aachen.de\ebc_daten\Forschung\EBC_Lueftungspruefstand_hfr\Students\mho-jwi\(B)%20Klimapr&#252;fstand\Doku\Komponenten\TacoSetter_Inline_100_d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.wmf"/><Relationship Id="rId4" Type="http://schemas.openxmlformats.org/officeDocument/2006/relationships/oleObject" Target="file:///\\fs-ebc01.eonerc.rwth-aachen.de\ebc_daten\Forschung\EBC_Lueftungspruefstand_hfr\Students\mho-jwi\(B)%20Klimapr&#252;fstand\Doku\Komponenten\Ansteuerelektronik_Proportionalventil_Buerkert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95536" y="404664"/>
            <a:ext cx="806489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/>
              <a:t>Gliederung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Aufbau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Fernkälteanschluss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Tieftemperaturkälteanschluss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Wasser und Abwasser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Inbetriebnahme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Abschalten der Anlage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Wartung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2590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N:\Forschung\EBC_Lueftungspruefstand_hfr\Students\mho-jwi\(B) Klimaprüfstand\Doku\Bilder\Prüfstand\Ventile_T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611" y="1444470"/>
            <a:ext cx="7218040" cy="541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0" y="2132856"/>
            <a:ext cx="191361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Belimo</a:t>
            </a:r>
            <a:r>
              <a:rPr lang="de-DE" dirty="0"/>
              <a:t> 3-Wege-Ventil </a:t>
            </a:r>
            <a:r>
              <a:rPr lang="de-DE" sz="1100" dirty="0"/>
              <a:t>(N:\Forschung\EBC_Lueftungspruefstand_hfr\Students\mho-jwi\(B) Klimaprüfstand\Doku\Komponenten\</a:t>
            </a:r>
            <a:r>
              <a:rPr lang="de-DE" sz="1100" dirty="0" err="1"/>
              <a:t>Belimo</a:t>
            </a:r>
            <a:r>
              <a:rPr lang="de-DE" sz="1100" dirty="0"/>
              <a:t>)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0" y="4151235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WÜT</a:t>
            </a:r>
          </a:p>
        </p:txBody>
      </p:sp>
      <p:cxnSp>
        <p:nvCxnSpPr>
          <p:cNvPr id="7" name="Gerade Verbindung mit Pfeil 6"/>
          <p:cNvCxnSpPr/>
          <p:nvPr/>
        </p:nvCxnSpPr>
        <p:spPr>
          <a:xfrm>
            <a:off x="956805" y="4437112"/>
            <a:ext cx="3759211" cy="93610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1187624" y="2636912"/>
            <a:ext cx="2520280" cy="720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Objek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0355655"/>
              </p:ext>
            </p:extLst>
          </p:nvPr>
        </p:nvGraphicFramePr>
        <p:xfrm>
          <a:off x="987105" y="341297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Acrobat Document" showAsIcon="1" r:id="rId4" imgW="914400" imgH="771480" progId="AcroExch.Document.2015">
                  <p:link updateAutomatic="1"/>
                </p:oleObj>
              </mc:Choice>
              <mc:Fallback>
                <p:oleObj name="Acrobat Document" showAsIcon="1" r:id="rId4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87105" y="341297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48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0"/>
            <a:ext cx="3779912" cy="692696"/>
          </a:xfrm>
        </p:spPr>
        <p:txBody>
          <a:bodyPr>
            <a:normAutofit fontScale="90000"/>
          </a:bodyPr>
          <a:lstStyle/>
          <a:p>
            <a:r>
              <a:rPr lang="de-DE" dirty="0"/>
              <a:t>In </a:t>
            </a:r>
            <a:r>
              <a:rPr lang="de-DE" dirty="0" err="1"/>
              <a:t>Betriebnahme</a:t>
            </a:r>
            <a:endParaRPr lang="de-DE" dirty="0"/>
          </a:p>
        </p:txBody>
      </p:sp>
      <p:pic>
        <p:nvPicPr>
          <p:cNvPr id="4" name="Picture 2" descr="N:\Forschung\EBC_Lueftungspruefstand_hfr\Students\mho-jwi\(B) Klimaprüfstand\Doku\Bilder\Tiefkälte\Kugelhaehne_TK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3" t="9504" r="16283" b="8519"/>
          <a:stretch/>
        </p:blipFill>
        <p:spPr bwMode="auto">
          <a:xfrm>
            <a:off x="5652120" y="620688"/>
            <a:ext cx="2991028" cy="295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2771800" y="764704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Beide TK-Kugelhahnventile aufdrehen</a:t>
            </a:r>
          </a:p>
        </p:txBody>
      </p:sp>
      <p:pic>
        <p:nvPicPr>
          <p:cNvPr id="6" name="Picture 2" descr="N:\Forschung\EBC_Lueftungspruefstand_hfr\Students\mho-jwi\(B) Klimaprüfstand\Doku\Bilder\Fernkälte\Fernkäte_Wärmeübertrager_2\Kugelhaehne_WUT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5" y="2204864"/>
            <a:ext cx="28803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2889595" y="2492896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Fernkälte-Kugelhahnventile müssen offen stehen</a:t>
            </a:r>
          </a:p>
        </p:txBody>
      </p:sp>
      <p:pic>
        <p:nvPicPr>
          <p:cNvPr id="7170" name="Picture 2" descr="N:\Forschung\EBC_Lueftungspruefstand_hfr\Students\mho-jwi\(B) Klimaprüfstand\Doku\Bilder\Prüfstand\Kugelhahn_VEWass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693029"/>
            <a:ext cx="2322223" cy="30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4572000" y="4365104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VE-Wasser-Kugelhahn muss offen stehen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6300192" y="4826769"/>
            <a:ext cx="1305127" cy="4616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66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N:\Forschung\EBC_Lueftungspruefstand_hfr\Students\mho-jwi\(B) Klimaprüfstand\Doku\Bilder\Prüfstand\Schaltschrank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6262"/>
            <a:ext cx="3131840" cy="417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-11604" y="1844824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Strom Anschalten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-11604" y="2385754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PC starten,  Passwort: Klima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36512" y="3192166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Prüfstandssetup</a:t>
            </a:r>
            <a:r>
              <a:rPr lang="de-DE" dirty="0"/>
              <a:t> starten, Administratorpasswort: Administrator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36512" y="4008293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Starten der Anlage</a:t>
            </a:r>
          </a:p>
        </p:txBody>
      </p:sp>
      <p:sp>
        <p:nvSpPr>
          <p:cNvPr id="10" name="Textfeld 9"/>
          <p:cNvSpPr txBox="1"/>
          <p:nvPr/>
        </p:nvSpPr>
        <p:spPr>
          <a:xfrm>
            <a:off x="-9468" y="4411850"/>
            <a:ext cx="219573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Einschalten Fernkälte-Pumpen </a:t>
            </a:r>
            <a:r>
              <a:rPr lang="de-DE" sz="1100" dirty="0"/>
              <a:t>Pumpe 1,1 Sorptionstrockner; Pumpe 1,2 AHU 2</a:t>
            </a:r>
            <a:endParaRPr lang="de-DE" dirty="0"/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1788596" y="2029490"/>
            <a:ext cx="4799628" cy="60742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V="1">
            <a:off x="1907704" y="2636912"/>
            <a:ext cx="5184576" cy="1556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 flipV="1">
            <a:off x="1788596" y="2636912"/>
            <a:ext cx="5645468" cy="226738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0" y="6237312"/>
            <a:ext cx="914400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Starten der weiteren Komponenten und Einstellen der Regelgrößen über die Betriebssoftware </a:t>
            </a:r>
            <a:r>
              <a:rPr lang="de-DE" sz="1100" dirty="0"/>
              <a:t>( s. N:\Forschung\EBC_Lueftungspruefstand_hfr\Students\mho-jwi\(B) Klimaprüfstand\Steuerung )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-18837" y="5344694"/>
            <a:ext cx="4302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TK-Anlage einschalten, Passwort TK, Techniker: 2173</a:t>
            </a:r>
          </a:p>
          <a:p>
            <a:endParaRPr lang="de-DE" dirty="0"/>
          </a:p>
        </p:txBody>
      </p:sp>
      <p:graphicFrame>
        <p:nvGraphicFramePr>
          <p:cNvPr id="22" name="Objek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6731571"/>
              </p:ext>
            </p:extLst>
          </p:nvPr>
        </p:nvGraphicFramePr>
        <p:xfrm>
          <a:off x="8028384" y="55027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Acrobat Document" showAsIcon="1" r:id="rId4" imgW="914400" imgH="771480" progId="AcroExch.Document.2015">
                  <p:link updateAutomatic="1"/>
                </p:oleObj>
              </mc:Choice>
              <mc:Fallback>
                <p:oleObj name="Acrobat Document" showAsIcon="1" r:id="rId4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28384" y="55027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k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570014"/>
              </p:ext>
            </p:extLst>
          </p:nvPr>
        </p:nvGraphicFramePr>
        <p:xfrm>
          <a:off x="3279157" y="546578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Acrobat Document" showAsIcon="1" r:id="rId6" imgW="914400" imgH="771480" progId="AcroExch.Document.2015">
                  <p:link updateAutomatic="1"/>
                </p:oleObj>
              </mc:Choice>
              <mc:Fallback>
                <p:oleObj name="Acrobat Document" showAsIcon="1" r:id="rId6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279157" y="546578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0023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67544" y="26064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Abschalten der Anlage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-34768" y="980728"/>
            <a:ext cx="89992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 Betriebssoftware Komponenten Ausschalten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Zuerst </a:t>
            </a:r>
            <a:r>
              <a:rPr lang="de-DE" dirty="0" err="1"/>
              <a:t>Befeuchter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Nachlauf zum Trocknen der Anlage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Dann restliche Komponenten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Fernkältepumpen ausschalten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Anlage ausschalten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PC Herunterfahren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TK-Anlage ausschalten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FF0000"/>
                </a:solidFill>
              </a:rPr>
              <a:t>Nur </a:t>
            </a:r>
            <a:r>
              <a:rPr lang="de-DE" b="1" u="sng" dirty="0">
                <a:solidFill>
                  <a:srgbClr val="FF0000"/>
                </a:solidFill>
              </a:rPr>
              <a:t>ein</a:t>
            </a:r>
            <a:r>
              <a:rPr lang="de-DE" dirty="0">
                <a:solidFill>
                  <a:srgbClr val="FF0000"/>
                </a:solidFill>
              </a:rPr>
              <a:t> TK-Kugelhahnventil schließen! </a:t>
            </a:r>
            <a:r>
              <a:rPr lang="de-DE" dirty="0"/>
              <a:t>(werden beide geschlossen, kann es beim aufwärmen der Sole zum Platzen der Leitungen kommen)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4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uppieren 74"/>
          <p:cNvGrpSpPr/>
          <p:nvPr/>
        </p:nvGrpSpPr>
        <p:grpSpPr>
          <a:xfrm>
            <a:off x="2253912" y="1052736"/>
            <a:ext cx="6926600" cy="5210731"/>
            <a:chOff x="-9032" y="44624"/>
            <a:chExt cx="7870792" cy="6624736"/>
          </a:xfrm>
        </p:grpSpPr>
        <p:cxnSp>
          <p:nvCxnSpPr>
            <p:cNvPr id="205" name="Gerade Verbindung 60"/>
            <p:cNvCxnSpPr/>
            <p:nvPr/>
          </p:nvCxnSpPr>
          <p:spPr>
            <a:xfrm rot="5400000">
              <a:off x="3237073" y="2293339"/>
              <a:ext cx="1655567" cy="1542933"/>
            </a:xfrm>
            <a:prstGeom prst="bentConnector3">
              <a:avLst>
                <a:gd name="adj1" fmla="val 98328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Gerade Verbindung 61"/>
            <p:cNvCxnSpPr/>
            <p:nvPr/>
          </p:nvCxnSpPr>
          <p:spPr>
            <a:xfrm rot="5400000">
              <a:off x="4341057" y="3098239"/>
              <a:ext cx="3405125" cy="1668454"/>
            </a:xfrm>
            <a:prstGeom prst="bentConnector3">
              <a:avLst>
                <a:gd name="adj1" fmla="val 99943"/>
              </a:avLst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hteck 4"/>
            <p:cNvSpPr/>
            <p:nvPr/>
          </p:nvSpPr>
          <p:spPr>
            <a:xfrm>
              <a:off x="4085211" y="786814"/>
              <a:ext cx="1681002" cy="87852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Prüfstand</a:t>
              </a:r>
            </a:p>
          </p:txBody>
        </p:sp>
        <p:sp>
          <p:nvSpPr>
            <p:cNvPr id="6" name="Rechteck 5"/>
            <p:cNvSpPr/>
            <p:nvPr/>
          </p:nvSpPr>
          <p:spPr>
            <a:xfrm>
              <a:off x="6227133" y="1251917"/>
              <a:ext cx="1626776" cy="41342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DE" sz="1100" dirty="0"/>
                <a:t>Sorptionstrockner</a:t>
              </a:r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5766213" y="1561985"/>
              <a:ext cx="4609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H="1">
              <a:off x="5088389" y="2182122"/>
              <a:ext cx="2" cy="1538763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/>
          </p:nvCxnSpPr>
          <p:spPr>
            <a:xfrm>
              <a:off x="7133745" y="2233800"/>
              <a:ext cx="0" cy="2012171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 flipH="1">
              <a:off x="1212866" y="5631760"/>
              <a:ext cx="3388778" cy="26046"/>
            </a:xfrm>
            <a:prstGeom prst="line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uppieren 16"/>
            <p:cNvGrpSpPr/>
            <p:nvPr/>
          </p:nvGrpSpPr>
          <p:grpSpPr>
            <a:xfrm rot="10800000">
              <a:off x="6823618" y="1665341"/>
              <a:ext cx="379581" cy="568459"/>
              <a:chOff x="4427984" y="3789040"/>
              <a:chExt cx="504056" cy="792088"/>
            </a:xfrm>
          </p:grpSpPr>
          <p:sp>
            <p:nvSpPr>
              <p:cNvPr id="18" name="Rechteck 17"/>
              <p:cNvSpPr/>
              <p:nvPr/>
            </p:nvSpPr>
            <p:spPr>
              <a:xfrm>
                <a:off x="4427984" y="378904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cxnSp>
            <p:nvCxnSpPr>
              <p:cNvPr id="19" name="Gerade Verbindung 18"/>
              <p:cNvCxnSpPr/>
              <p:nvPr/>
            </p:nvCxnSpPr>
            <p:spPr>
              <a:xfrm>
                <a:off x="4499992" y="3933056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/>
              <p:cNvCxnSpPr/>
              <p:nvPr/>
            </p:nvCxnSpPr>
            <p:spPr>
              <a:xfrm>
                <a:off x="4860032" y="3933056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/>
              <p:cNvCxnSpPr/>
              <p:nvPr/>
            </p:nvCxnSpPr>
            <p:spPr>
              <a:xfrm flipH="1">
                <a:off x="4680012" y="3933056"/>
                <a:ext cx="180020" cy="216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21"/>
              <p:cNvCxnSpPr/>
              <p:nvPr/>
            </p:nvCxnSpPr>
            <p:spPr>
              <a:xfrm>
                <a:off x="4499992" y="3933056"/>
                <a:ext cx="180020" cy="216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pieren 22"/>
            <p:cNvGrpSpPr/>
            <p:nvPr/>
          </p:nvGrpSpPr>
          <p:grpSpPr>
            <a:xfrm rot="10800000">
              <a:off x="4763034" y="1665341"/>
              <a:ext cx="379581" cy="568459"/>
              <a:chOff x="4427984" y="3789040"/>
              <a:chExt cx="504056" cy="792088"/>
            </a:xfrm>
          </p:grpSpPr>
          <p:sp>
            <p:nvSpPr>
              <p:cNvPr id="24" name="Rechteck 23"/>
              <p:cNvSpPr/>
              <p:nvPr/>
            </p:nvSpPr>
            <p:spPr>
              <a:xfrm>
                <a:off x="4427984" y="3789040"/>
                <a:ext cx="504056" cy="50405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100"/>
              </a:p>
            </p:txBody>
          </p:sp>
          <p:cxnSp>
            <p:nvCxnSpPr>
              <p:cNvPr id="25" name="Gerade Verbindung 24"/>
              <p:cNvCxnSpPr/>
              <p:nvPr/>
            </p:nvCxnSpPr>
            <p:spPr>
              <a:xfrm>
                <a:off x="4499992" y="3933056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4860032" y="3933056"/>
                <a:ext cx="0" cy="6480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26"/>
              <p:cNvCxnSpPr/>
              <p:nvPr/>
            </p:nvCxnSpPr>
            <p:spPr>
              <a:xfrm flipH="1">
                <a:off x="4680012" y="3933056"/>
                <a:ext cx="180020" cy="216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27"/>
              <p:cNvCxnSpPr/>
              <p:nvPr/>
            </p:nvCxnSpPr>
            <p:spPr>
              <a:xfrm>
                <a:off x="4499992" y="3933056"/>
                <a:ext cx="180020" cy="216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feld 28"/>
            <p:cNvSpPr txBox="1"/>
            <p:nvPr/>
          </p:nvSpPr>
          <p:spPr>
            <a:xfrm>
              <a:off x="5142616" y="1923732"/>
              <a:ext cx="5151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3kW</a:t>
              </a:r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7203199" y="1975410"/>
              <a:ext cx="5151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dirty="0"/>
                <a:t>7kW</a:t>
              </a:r>
            </a:p>
          </p:txBody>
        </p:sp>
        <p:sp>
          <p:nvSpPr>
            <p:cNvPr id="32" name="Rechteck 31"/>
            <p:cNvSpPr/>
            <p:nvPr/>
          </p:nvSpPr>
          <p:spPr>
            <a:xfrm>
              <a:off x="-9032" y="3672408"/>
              <a:ext cx="683568" cy="2996952"/>
            </a:xfrm>
            <a:prstGeom prst="rect">
              <a:avLst/>
            </a:prstGeom>
            <a:pattFill prst="wdDnDiag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/>
            <p:cNvSpPr/>
            <p:nvPr/>
          </p:nvSpPr>
          <p:spPr>
            <a:xfrm rot="5400000">
              <a:off x="540750" y="5802706"/>
              <a:ext cx="967920" cy="3499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sp>
          <p:nvSpPr>
            <p:cNvPr id="34" name="Rechteck 33"/>
            <p:cNvSpPr/>
            <p:nvPr/>
          </p:nvSpPr>
          <p:spPr>
            <a:xfrm rot="5400000">
              <a:off x="564434" y="4071007"/>
              <a:ext cx="946940" cy="3499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200" dirty="0"/>
            </a:p>
          </p:txBody>
        </p:sp>
        <p:cxnSp>
          <p:nvCxnSpPr>
            <p:cNvPr id="35" name="Gerade Verbindung 34"/>
            <p:cNvCxnSpPr/>
            <p:nvPr/>
          </p:nvCxnSpPr>
          <p:spPr>
            <a:xfrm flipH="1">
              <a:off x="674536" y="4522094"/>
              <a:ext cx="188403" cy="0"/>
            </a:xfrm>
            <a:prstGeom prst="line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/>
            <p:cNvCxnSpPr/>
            <p:nvPr/>
          </p:nvCxnSpPr>
          <p:spPr>
            <a:xfrm flipH="1">
              <a:off x="674536" y="6236558"/>
              <a:ext cx="188403" cy="0"/>
            </a:xfrm>
            <a:prstGeom prst="line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/>
            <p:nvPr/>
          </p:nvCxnSpPr>
          <p:spPr>
            <a:xfrm flipH="1">
              <a:off x="687730" y="3946030"/>
              <a:ext cx="17521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/>
            <p:cNvCxnSpPr/>
            <p:nvPr/>
          </p:nvCxnSpPr>
          <p:spPr>
            <a:xfrm flipH="1">
              <a:off x="674536" y="5732502"/>
              <a:ext cx="175210" cy="0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60"/>
            <p:cNvCxnSpPr/>
            <p:nvPr/>
          </p:nvCxnSpPr>
          <p:spPr>
            <a:xfrm rot="10800000" flipV="1">
              <a:off x="1230287" y="3657997"/>
              <a:ext cx="3875515" cy="931437"/>
            </a:xfrm>
            <a:prstGeom prst="bentConnector3">
              <a:avLst>
                <a:gd name="adj1" fmla="val 436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60"/>
            <p:cNvCxnSpPr/>
            <p:nvPr/>
          </p:nvCxnSpPr>
          <p:spPr>
            <a:xfrm rot="10800000" flipV="1">
              <a:off x="1212867" y="4148325"/>
              <a:ext cx="5920878" cy="2166454"/>
            </a:xfrm>
            <a:prstGeom prst="bentConnector3">
              <a:avLst>
                <a:gd name="adj1" fmla="val 22"/>
              </a:avLst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4016644" y="6018593"/>
              <a:ext cx="673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DN 20</a:t>
              </a:r>
            </a:p>
          </p:txBody>
        </p:sp>
        <p:grpSp>
          <p:nvGrpSpPr>
            <p:cNvPr id="47" name="Gruppieren 46"/>
            <p:cNvGrpSpPr/>
            <p:nvPr/>
          </p:nvGrpSpPr>
          <p:grpSpPr>
            <a:xfrm>
              <a:off x="2382506" y="3657997"/>
              <a:ext cx="936104" cy="432048"/>
              <a:chOff x="3131840" y="2060848"/>
              <a:chExt cx="1728192" cy="720080"/>
            </a:xfrm>
          </p:grpSpPr>
          <p:sp>
            <p:nvSpPr>
              <p:cNvPr id="48" name="Ellipse 47"/>
              <p:cNvSpPr/>
              <p:nvPr/>
            </p:nvSpPr>
            <p:spPr>
              <a:xfrm>
                <a:off x="3635896" y="2060848"/>
                <a:ext cx="720080" cy="7200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49" name="Gerade Verbindung 48"/>
              <p:cNvCxnSpPr>
                <a:stCxn id="48" idx="6"/>
                <a:endCxn id="48" idx="1"/>
              </p:cNvCxnSpPr>
              <p:nvPr/>
            </p:nvCxnSpPr>
            <p:spPr>
              <a:xfrm flipH="1" flipV="1">
                <a:off x="3741349" y="2166301"/>
                <a:ext cx="614627" cy="2545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/>
              <p:cNvCxnSpPr>
                <a:stCxn id="48" idx="6"/>
                <a:endCxn id="48" idx="1"/>
              </p:cNvCxnSpPr>
              <p:nvPr/>
            </p:nvCxnSpPr>
            <p:spPr>
              <a:xfrm flipH="1" flipV="1">
                <a:off x="3741349" y="2166301"/>
                <a:ext cx="614627" cy="2545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/>
              <p:cNvCxnSpPr>
                <a:stCxn id="48" idx="1"/>
                <a:endCxn id="48" idx="6"/>
              </p:cNvCxnSpPr>
              <p:nvPr/>
            </p:nvCxnSpPr>
            <p:spPr>
              <a:xfrm>
                <a:off x="3741349" y="2166301"/>
                <a:ext cx="614627" cy="254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/>
              <p:cNvCxnSpPr>
                <a:stCxn id="48" idx="6"/>
                <a:endCxn id="48" idx="3"/>
              </p:cNvCxnSpPr>
              <p:nvPr/>
            </p:nvCxnSpPr>
            <p:spPr>
              <a:xfrm flipH="1">
                <a:off x="3741349" y="2420888"/>
                <a:ext cx="614627" cy="254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/>
              <p:cNvCxnSpPr>
                <a:stCxn id="48" idx="6"/>
              </p:cNvCxnSpPr>
              <p:nvPr/>
            </p:nvCxnSpPr>
            <p:spPr>
              <a:xfrm>
                <a:off x="4355976" y="2420888"/>
                <a:ext cx="5040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/>
              <p:cNvCxnSpPr/>
              <p:nvPr/>
            </p:nvCxnSpPr>
            <p:spPr>
              <a:xfrm>
                <a:off x="3131840" y="2420888"/>
                <a:ext cx="5040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Gerade Verbindung 54"/>
            <p:cNvCxnSpPr/>
            <p:nvPr/>
          </p:nvCxnSpPr>
          <p:spPr>
            <a:xfrm flipH="1">
              <a:off x="1212866" y="3874774"/>
              <a:ext cx="1261870" cy="17814"/>
            </a:xfrm>
            <a:prstGeom prst="line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Gruppieren 55"/>
            <p:cNvGrpSpPr/>
            <p:nvPr/>
          </p:nvGrpSpPr>
          <p:grpSpPr>
            <a:xfrm>
              <a:off x="4416990" y="5415736"/>
              <a:ext cx="936104" cy="432048"/>
              <a:chOff x="3131840" y="2060848"/>
              <a:chExt cx="1728192" cy="720080"/>
            </a:xfrm>
          </p:grpSpPr>
          <p:sp>
            <p:nvSpPr>
              <p:cNvPr id="57" name="Ellipse 56"/>
              <p:cNvSpPr/>
              <p:nvPr/>
            </p:nvSpPr>
            <p:spPr>
              <a:xfrm>
                <a:off x="3635896" y="2060848"/>
                <a:ext cx="720080" cy="72008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" name="Gerade Verbindung 57"/>
              <p:cNvCxnSpPr>
                <a:stCxn id="57" idx="6"/>
                <a:endCxn id="57" idx="1"/>
              </p:cNvCxnSpPr>
              <p:nvPr/>
            </p:nvCxnSpPr>
            <p:spPr>
              <a:xfrm flipH="1" flipV="1">
                <a:off x="3741349" y="2166301"/>
                <a:ext cx="614627" cy="2545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 Verbindung 58"/>
              <p:cNvCxnSpPr>
                <a:stCxn id="57" idx="6"/>
                <a:endCxn id="57" idx="1"/>
              </p:cNvCxnSpPr>
              <p:nvPr/>
            </p:nvCxnSpPr>
            <p:spPr>
              <a:xfrm flipH="1" flipV="1">
                <a:off x="3741349" y="2166301"/>
                <a:ext cx="614627" cy="254587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 Verbindung 59"/>
              <p:cNvCxnSpPr>
                <a:stCxn id="57" idx="1"/>
                <a:endCxn id="57" idx="6"/>
              </p:cNvCxnSpPr>
              <p:nvPr/>
            </p:nvCxnSpPr>
            <p:spPr>
              <a:xfrm>
                <a:off x="3741349" y="2166301"/>
                <a:ext cx="614627" cy="254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 Verbindung 60"/>
              <p:cNvCxnSpPr>
                <a:stCxn id="57" idx="6"/>
                <a:endCxn id="57" idx="3"/>
              </p:cNvCxnSpPr>
              <p:nvPr/>
            </p:nvCxnSpPr>
            <p:spPr>
              <a:xfrm flipH="1">
                <a:off x="3741349" y="2420888"/>
                <a:ext cx="614627" cy="2545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/>
              <p:cNvCxnSpPr>
                <a:stCxn id="57" idx="6"/>
              </p:cNvCxnSpPr>
              <p:nvPr/>
            </p:nvCxnSpPr>
            <p:spPr>
              <a:xfrm>
                <a:off x="4355976" y="2420888"/>
                <a:ext cx="5040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/>
              <p:cNvCxnSpPr/>
              <p:nvPr/>
            </p:nvCxnSpPr>
            <p:spPr>
              <a:xfrm>
                <a:off x="3131840" y="2420888"/>
                <a:ext cx="50405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feld 63"/>
            <p:cNvSpPr txBox="1"/>
            <p:nvPr/>
          </p:nvSpPr>
          <p:spPr>
            <a:xfrm>
              <a:off x="2992761" y="3917492"/>
              <a:ext cx="1898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Pumpe 1</a:t>
              </a:r>
            </a:p>
          </p:txBody>
        </p:sp>
        <p:sp>
          <p:nvSpPr>
            <p:cNvPr id="65" name="Textfeld 64"/>
            <p:cNvSpPr txBox="1"/>
            <p:nvPr/>
          </p:nvSpPr>
          <p:spPr>
            <a:xfrm>
              <a:off x="4928404" y="5049284"/>
              <a:ext cx="18985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Pumpe 2</a:t>
              </a:r>
            </a:p>
          </p:txBody>
        </p:sp>
        <p:grpSp>
          <p:nvGrpSpPr>
            <p:cNvPr id="67" name="Gruppieren 66"/>
            <p:cNvGrpSpPr/>
            <p:nvPr/>
          </p:nvGrpSpPr>
          <p:grpSpPr>
            <a:xfrm rot="10800000">
              <a:off x="5096574" y="2798799"/>
              <a:ext cx="509477" cy="130325"/>
              <a:chOff x="1962983" y="4293096"/>
              <a:chExt cx="509477" cy="130325"/>
            </a:xfrm>
          </p:grpSpPr>
          <p:grpSp>
            <p:nvGrpSpPr>
              <p:cNvPr id="68" name="Gruppieren 67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70" name="Gruppieren 69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73" name="Gleichschenkliges Dreieck 72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" name="Gleichschenkliges Dreieck 73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71" name="Gerade Verbindung 70"/>
                <p:cNvCxnSpPr>
                  <a:stCxn id="74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Gerade Verbindung 71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Ellipse 68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91" name="Gruppieren 90"/>
            <p:cNvGrpSpPr/>
            <p:nvPr/>
          </p:nvGrpSpPr>
          <p:grpSpPr>
            <a:xfrm rot="10800000">
              <a:off x="7133745" y="2355725"/>
              <a:ext cx="509477" cy="130325"/>
              <a:chOff x="1962983" y="4293096"/>
              <a:chExt cx="509477" cy="130325"/>
            </a:xfrm>
          </p:grpSpPr>
          <p:grpSp>
            <p:nvGrpSpPr>
              <p:cNvPr id="92" name="Gruppieren 91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94" name="Gruppieren 93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97" name="Gleichschenkliges Dreieck 96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98" name="Gleichschenkliges Dreieck 97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95" name="Gerade Verbindung 94"/>
                <p:cNvCxnSpPr>
                  <a:stCxn id="98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Gerade Verbindung 95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Ellipse 92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16" name="Gruppieren 115"/>
            <p:cNvGrpSpPr/>
            <p:nvPr/>
          </p:nvGrpSpPr>
          <p:grpSpPr>
            <a:xfrm>
              <a:off x="1542243" y="4522811"/>
              <a:ext cx="509477" cy="130325"/>
              <a:chOff x="1962983" y="4293096"/>
              <a:chExt cx="509477" cy="130325"/>
            </a:xfrm>
          </p:grpSpPr>
          <p:grpSp>
            <p:nvGrpSpPr>
              <p:cNvPr id="117" name="Gruppieren 116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119" name="Gruppieren 118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122" name="Gleichschenkliges Dreieck 121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23" name="Gleichschenkliges Dreieck 122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120" name="Gerade Verbindung 119"/>
                <p:cNvCxnSpPr>
                  <a:stCxn id="123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Gerade Verbindung 120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8" name="Ellipse 117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24" name="Gruppieren 123"/>
            <p:cNvGrpSpPr/>
            <p:nvPr/>
          </p:nvGrpSpPr>
          <p:grpSpPr>
            <a:xfrm>
              <a:off x="1547664" y="6251003"/>
              <a:ext cx="509477" cy="130325"/>
              <a:chOff x="1962983" y="4293096"/>
              <a:chExt cx="509477" cy="130325"/>
            </a:xfrm>
          </p:grpSpPr>
          <p:grpSp>
            <p:nvGrpSpPr>
              <p:cNvPr id="125" name="Gruppieren 124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127" name="Gruppieren 126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130" name="Gleichschenkliges Dreieck 129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1" name="Gleichschenkliges Dreieck 130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128" name="Gerade Verbindung 127"/>
                <p:cNvCxnSpPr>
                  <a:stCxn id="131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 Verbindung 128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6" name="Ellipse 125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40" name="Gruppieren 139"/>
            <p:cNvGrpSpPr/>
            <p:nvPr/>
          </p:nvGrpSpPr>
          <p:grpSpPr>
            <a:xfrm rot="5400000">
              <a:off x="6628363" y="2749059"/>
              <a:ext cx="509477" cy="130325"/>
              <a:chOff x="1962983" y="4293096"/>
              <a:chExt cx="509477" cy="130325"/>
            </a:xfrm>
          </p:grpSpPr>
          <p:grpSp>
            <p:nvGrpSpPr>
              <p:cNvPr id="141" name="Gruppieren 140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143" name="Gruppieren 142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146" name="Gleichschenkliges Dreieck 145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7" name="Gleichschenkliges Dreieck 146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144" name="Gerade Verbindung 143"/>
                <p:cNvCxnSpPr>
                  <a:stCxn id="147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 Verbindung 144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2" name="Ellipse 141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85" name="Gruppieren 184"/>
            <p:cNvGrpSpPr/>
            <p:nvPr/>
          </p:nvGrpSpPr>
          <p:grpSpPr>
            <a:xfrm rot="10800000">
              <a:off x="1266481" y="3827426"/>
              <a:ext cx="509477" cy="130325"/>
              <a:chOff x="1962983" y="4293096"/>
              <a:chExt cx="509477" cy="130325"/>
            </a:xfrm>
          </p:grpSpPr>
          <p:grpSp>
            <p:nvGrpSpPr>
              <p:cNvPr id="186" name="Gruppieren 185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188" name="Gruppieren 187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191" name="Gleichschenkliges Dreieck 190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2" name="Gleichschenkliges Dreieck 191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189" name="Gerade Verbindung 188"/>
                <p:cNvCxnSpPr>
                  <a:stCxn id="192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erade Verbindung 189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7" name="Ellipse 186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201" name="Gerade Verbindung mit Pfeil 200"/>
            <p:cNvCxnSpPr/>
            <p:nvPr/>
          </p:nvCxnSpPr>
          <p:spPr>
            <a:xfrm>
              <a:off x="4353626" y="3866075"/>
              <a:ext cx="393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/>
            <p:cNvCxnSpPr/>
            <p:nvPr/>
          </p:nvCxnSpPr>
          <p:spPr>
            <a:xfrm>
              <a:off x="6444208" y="5631760"/>
              <a:ext cx="373731" cy="46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Gerade Verbindung mit Pfeil 202"/>
            <p:cNvCxnSpPr/>
            <p:nvPr/>
          </p:nvCxnSpPr>
          <p:spPr>
            <a:xfrm flipH="1">
              <a:off x="3101674" y="4589434"/>
              <a:ext cx="37004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 Verbindung mit Pfeil 203"/>
            <p:cNvCxnSpPr/>
            <p:nvPr/>
          </p:nvCxnSpPr>
          <p:spPr>
            <a:xfrm flipH="1" flipV="1">
              <a:off x="5615195" y="6316166"/>
              <a:ext cx="399356" cy="474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3" name="Gruppieren 212"/>
            <p:cNvGrpSpPr/>
            <p:nvPr/>
          </p:nvGrpSpPr>
          <p:grpSpPr>
            <a:xfrm rot="5400000">
              <a:off x="1431280" y="3935485"/>
              <a:ext cx="88575" cy="87925"/>
              <a:chOff x="2734880" y="3250957"/>
              <a:chExt cx="88575" cy="87925"/>
            </a:xfrm>
          </p:grpSpPr>
          <p:cxnSp>
            <p:nvCxnSpPr>
              <p:cNvPr id="214" name="Gerade Verbindung 213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Gerade Verbindung 214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6" name="Gruppieren 215"/>
            <p:cNvGrpSpPr/>
            <p:nvPr/>
          </p:nvGrpSpPr>
          <p:grpSpPr>
            <a:xfrm rot="5400000">
              <a:off x="1700294" y="4625693"/>
              <a:ext cx="88575" cy="87925"/>
              <a:chOff x="2734880" y="3250957"/>
              <a:chExt cx="88575" cy="87925"/>
            </a:xfrm>
          </p:grpSpPr>
          <p:cxnSp>
            <p:nvCxnSpPr>
              <p:cNvPr id="217" name="Gerade Verbindung 216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Gerade Verbindung 217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9" name="Gruppieren 218"/>
            <p:cNvGrpSpPr/>
            <p:nvPr/>
          </p:nvGrpSpPr>
          <p:grpSpPr>
            <a:xfrm rot="5400000">
              <a:off x="1713026" y="6352493"/>
              <a:ext cx="88575" cy="87925"/>
              <a:chOff x="2734880" y="3250957"/>
              <a:chExt cx="88575" cy="87925"/>
            </a:xfrm>
          </p:grpSpPr>
          <p:cxnSp>
            <p:nvCxnSpPr>
              <p:cNvPr id="220" name="Gerade Verbindung 219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Gerade Verbindung 220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" name="Gruppieren 224"/>
            <p:cNvGrpSpPr/>
            <p:nvPr/>
          </p:nvGrpSpPr>
          <p:grpSpPr>
            <a:xfrm rot="10800000">
              <a:off x="6773651" y="2736923"/>
              <a:ext cx="88575" cy="87925"/>
              <a:chOff x="2734880" y="3250957"/>
              <a:chExt cx="88575" cy="87925"/>
            </a:xfrm>
          </p:grpSpPr>
          <p:cxnSp>
            <p:nvCxnSpPr>
              <p:cNvPr id="226" name="Gerade Verbindung 225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Gerade Verbindung 226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4" name="Gruppieren 233"/>
            <p:cNvGrpSpPr/>
            <p:nvPr/>
          </p:nvGrpSpPr>
          <p:grpSpPr>
            <a:xfrm rot="5400000">
              <a:off x="5264565" y="2950029"/>
              <a:ext cx="88575" cy="87925"/>
              <a:chOff x="2734880" y="3250957"/>
              <a:chExt cx="88575" cy="87925"/>
            </a:xfrm>
          </p:grpSpPr>
          <p:cxnSp>
            <p:nvCxnSpPr>
              <p:cNvPr id="235" name="Gerade Verbindung 234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Gerade Verbindung 235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4" name="Gruppieren 243"/>
            <p:cNvGrpSpPr/>
            <p:nvPr/>
          </p:nvGrpSpPr>
          <p:grpSpPr>
            <a:xfrm rot="5400000">
              <a:off x="7294455" y="2447513"/>
              <a:ext cx="88575" cy="87925"/>
              <a:chOff x="2734880" y="3250957"/>
              <a:chExt cx="88575" cy="87925"/>
            </a:xfrm>
          </p:grpSpPr>
          <p:cxnSp>
            <p:nvCxnSpPr>
              <p:cNvPr id="245" name="Gerade Verbindung 244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Gerade Verbindung 245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uppieren 253"/>
            <p:cNvGrpSpPr/>
            <p:nvPr/>
          </p:nvGrpSpPr>
          <p:grpSpPr>
            <a:xfrm rot="16200000">
              <a:off x="4360018" y="2125438"/>
              <a:ext cx="315258" cy="590903"/>
              <a:chOff x="5580112" y="2354666"/>
              <a:chExt cx="409434" cy="723985"/>
            </a:xfrm>
          </p:grpSpPr>
          <p:grpSp>
            <p:nvGrpSpPr>
              <p:cNvPr id="255" name="Gruppieren 254"/>
              <p:cNvGrpSpPr/>
              <p:nvPr/>
            </p:nvGrpSpPr>
            <p:grpSpPr>
              <a:xfrm>
                <a:off x="5580112" y="2354666"/>
                <a:ext cx="409434" cy="723985"/>
                <a:chOff x="3707904" y="1751335"/>
                <a:chExt cx="409434" cy="723985"/>
              </a:xfrm>
            </p:grpSpPr>
            <p:sp>
              <p:nvSpPr>
                <p:cNvPr id="257" name="Ellipse 256"/>
                <p:cNvSpPr/>
                <p:nvPr/>
              </p:nvSpPr>
              <p:spPr>
                <a:xfrm>
                  <a:off x="3707904" y="1751335"/>
                  <a:ext cx="409434" cy="38152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58" name="Gerade Verbindung 257"/>
                <p:cNvCxnSpPr/>
                <p:nvPr/>
              </p:nvCxnSpPr>
              <p:spPr>
                <a:xfrm rot="5400000" flipV="1">
                  <a:off x="3743744" y="2301734"/>
                  <a:ext cx="342463" cy="47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6" name="Gerade Verbindung mit Pfeil 255"/>
              <p:cNvCxnSpPr/>
              <p:nvPr/>
            </p:nvCxnSpPr>
            <p:spPr>
              <a:xfrm flipV="1">
                <a:off x="5667297" y="2451716"/>
                <a:ext cx="228072" cy="18741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9" name="Gruppieren 258"/>
            <p:cNvGrpSpPr/>
            <p:nvPr/>
          </p:nvGrpSpPr>
          <p:grpSpPr>
            <a:xfrm rot="16200000">
              <a:off x="6394019" y="2082683"/>
              <a:ext cx="315258" cy="590903"/>
              <a:chOff x="5580112" y="2354666"/>
              <a:chExt cx="409434" cy="723985"/>
            </a:xfrm>
          </p:grpSpPr>
          <p:grpSp>
            <p:nvGrpSpPr>
              <p:cNvPr id="260" name="Gruppieren 259"/>
              <p:cNvGrpSpPr/>
              <p:nvPr/>
            </p:nvGrpSpPr>
            <p:grpSpPr>
              <a:xfrm>
                <a:off x="5580112" y="2354666"/>
                <a:ext cx="409434" cy="723985"/>
                <a:chOff x="3707904" y="1751335"/>
                <a:chExt cx="409434" cy="723985"/>
              </a:xfrm>
            </p:grpSpPr>
            <p:sp>
              <p:nvSpPr>
                <p:cNvPr id="262" name="Ellipse 261"/>
                <p:cNvSpPr/>
                <p:nvPr/>
              </p:nvSpPr>
              <p:spPr>
                <a:xfrm>
                  <a:off x="3707904" y="1751335"/>
                  <a:ext cx="409434" cy="38152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3" name="Gerade Verbindung 262"/>
                <p:cNvCxnSpPr/>
                <p:nvPr/>
              </p:nvCxnSpPr>
              <p:spPr>
                <a:xfrm rot="5400000" flipV="1">
                  <a:off x="3743744" y="2301734"/>
                  <a:ext cx="342463" cy="470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1" name="Gerade Verbindung mit Pfeil 260"/>
              <p:cNvCxnSpPr/>
              <p:nvPr/>
            </p:nvCxnSpPr>
            <p:spPr>
              <a:xfrm flipV="1">
                <a:off x="5667297" y="2451716"/>
                <a:ext cx="228072" cy="18741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6" name="Textfeld 265"/>
            <p:cNvSpPr txBox="1"/>
            <p:nvPr/>
          </p:nvSpPr>
          <p:spPr>
            <a:xfrm>
              <a:off x="4042652" y="3579587"/>
              <a:ext cx="510358" cy="352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VL</a:t>
              </a:r>
            </a:p>
          </p:txBody>
        </p:sp>
        <p:sp>
          <p:nvSpPr>
            <p:cNvPr id="267" name="Textfeld 266"/>
            <p:cNvSpPr txBox="1"/>
            <p:nvPr/>
          </p:nvSpPr>
          <p:spPr>
            <a:xfrm>
              <a:off x="2733013" y="4295540"/>
              <a:ext cx="373825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RL</a:t>
              </a:r>
            </a:p>
          </p:txBody>
        </p:sp>
        <p:sp>
          <p:nvSpPr>
            <p:cNvPr id="268" name="Textfeld 267"/>
            <p:cNvSpPr txBox="1"/>
            <p:nvPr/>
          </p:nvSpPr>
          <p:spPr>
            <a:xfrm>
              <a:off x="5651709" y="6373735"/>
              <a:ext cx="3738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RL</a:t>
              </a:r>
            </a:p>
          </p:txBody>
        </p:sp>
        <p:sp>
          <p:nvSpPr>
            <p:cNvPr id="269" name="Textfeld 268"/>
            <p:cNvSpPr txBox="1"/>
            <p:nvPr/>
          </p:nvSpPr>
          <p:spPr>
            <a:xfrm>
              <a:off x="6411890" y="5677663"/>
              <a:ext cx="536373" cy="352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200" dirty="0"/>
                <a:t>VL</a:t>
              </a:r>
            </a:p>
          </p:txBody>
        </p:sp>
        <p:cxnSp>
          <p:nvCxnSpPr>
            <p:cNvPr id="270" name="Gerade Verbindung 269"/>
            <p:cNvCxnSpPr/>
            <p:nvPr/>
          </p:nvCxnSpPr>
          <p:spPr>
            <a:xfrm flipH="1" flipV="1">
              <a:off x="4885042" y="3481796"/>
              <a:ext cx="16774" cy="19486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Gerade Verbindung 274"/>
            <p:cNvCxnSpPr/>
            <p:nvPr/>
          </p:nvCxnSpPr>
          <p:spPr>
            <a:xfrm flipH="1">
              <a:off x="2292066" y="471472"/>
              <a:ext cx="1299" cy="301032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Gerade Verbindung 283"/>
            <p:cNvCxnSpPr/>
            <p:nvPr/>
          </p:nvCxnSpPr>
          <p:spPr>
            <a:xfrm flipV="1">
              <a:off x="2292066" y="3409047"/>
              <a:ext cx="5569694" cy="36006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feld 205"/>
            <p:cNvSpPr txBox="1"/>
            <p:nvPr/>
          </p:nvSpPr>
          <p:spPr>
            <a:xfrm>
              <a:off x="2431430" y="548680"/>
              <a:ext cx="101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unten</a:t>
              </a:r>
            </a:p>
          </p:txBody>
        </p:sp>
        <p:sp>
          <p:nvSpPr>
            <p:cNvPr id="288" name="Textfeld 287"/>
            <p:cNvSpPr txBox="1"/>
            <p:nvPr/>
          </p:nvSpPr>
          <p:spPr>
            <a:xfrm>
              <a:off x="1294793" y="548680"/>
              <a:ext cx="1012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oben</a:t>
              </a:r>
            </a:p>
          </p:txBody>
        </p:sp>
        <p:grpSp>
          <p:nvGrpSpPr>
            <p:cNvPr id="271" name="Gruppieren 270"/>
            <p:cNvGrpSpPr/>
            <p:nvPr/>
          </p:nvGrpSpPr>
          <p:grpSpPr>
            <a:xfrm rot="5400000">
              <a:off x="4582357" y="2496330"/>
              <a:ext cx="509477" cy="130325"/>
              <a:chOff x="1962983" y="4293096"/>
              <a:chExt cx="509477" cy="130325"/>
            </a:xfrm>
          </p:grpSpPr>
          <p:grpSp>
            <p:nvGrpSpPr>
              <p:cNvPr id="272" name="Gruppieren 271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276" name="Gruppieren 275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279" name="Gleichschenkliges Dreieck 278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0" name="Gleichschenkliges Dreieck 279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277" name="Gerade Verbindung 276"/>
                <p:cNvCxnSpPr>
                  <a:stCxn id="280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Gerade Verbindung 277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74" name="Ellipse 273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8" name="Gerade Verbindung 7"/>
            <p:cNvCxnSpPr/>
            <p:nvPr/>
          </p:nvCxnSpPr>
          <p:spPr>
            <a:xfrm>
              <a:off x="4837096" y="2901137"/>
              <a:ext cx="26870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hteck 8"/>
            <p:cNvSpPr/>
            <p:nvPr/>
          </p:nvSpPr>
          <p:spPr>
            <a:xfrm>
              <a:off x="4928404" y="2879225"/>
              <a:ext cx="45719" cy="4571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81" name="Gruppieren 280"/>
            <p:cNvGrpSpPr/>
            <p:nvPr/>
          </p:nvGrpSpPr>
          <p:grpSpPr>
            <a:xfrm rot="5400000">
              <a:off x="6900414" y="2735179"/>
              <a:ext cx="464947" cy="128233"/>
              <a:chOff x="1962983" y="4293096"/>
              <a:chExt cx="509477" cy="130325"/>
            </a:xfrm>
          </p:grpSpPr>
          <p:grpSp>
            <p:nvGrpSpPr>
              <p:cNvPr id="282" name="Gruppieren 281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285" name="Gruppieren 284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289" name="Gleichschenkliges Dreieck 288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90" name="Gleichschenkliges Dreieck 289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286" name="Gerade Verbindung 285"/>
                <p:cNvCxnSpPr>
                  <a:stCxn id="290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Gerade Verbindung 286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3" name="Ellipse 282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91" name="Gruppieren 290"/>
            <p:cNvGrpSpPr/>
            <p:nvPr/>
          </p:nvGrpSpPr>
          <p:grpSpPr>
            <a:xfrm rot="5400000">
              <a:off x="7185785" y="2737882"/>
              <a:ext cx="88575" cy="87925"/>
              <a:chOff x="2734880" y="3250957"/>
              <a:chExt cx="88575" cy="87925"/>
            </a:xfrm>
          </p:grpSpPr>
          <p:cxnSp>
            <p:nvCxnSpPr>
              <p:cNvPr id="292" name="Gerade Verbindung 291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Gerade Verbindung 292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Gruppieren 293"/>
            <p:cNvGrpSpPr/>
            <p:nvPr/>
          </p:nvGrpSpPr>
          <p:grpSpPr>
            <a:xfrm rot="5400000">
              <a:off x="4865094" y="2468716"/>
              <a:ext cx="466724" cy="130324"/>
              <a:chOff x="1962983" y="4293096"/>
              <a:chExt cx="509477" cy="130325"/>
            </a:xfrm>
          </p:grpSpPr>
          <p:grpSp>
            <p:nvGrpSpPr>
              <p:cNvPr id="295" name="Gruppieren 294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297" name="Gruppieren 296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300" name="Gleichschenkliges Dreieck 299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01" name="Gleichschenkliges Dreieck 300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298" name="Gerade Verbindung 297"/>
                <p:cNvCxnSpPr>
                  <a:stCxn id="301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Gerade Verbindung 298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6" name="Ellipse 295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02" name="Gruppieren 301"/>
            <p:cNvGrpSpPr/>
            <p:nvPr/>
          </p:nvGrpSpPr>
          <p:grpSpPr>
            <a:xfrm rot="10800000">
              <a:off x="4968973" y="2472227"/>
              <a:ext cx="88574" cy="80547"/>
              <a:chOff x="2734880" y="3250957"/>
              <a:chExt cx="88575" cy="87925"/>
            </a:xfrm>
          </p:grpSpPr>
          <p:cxnSp>
            <p:nvCxnSpPr>
              <p:cNvPr id="303" name="Gerade Verbindung 302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Gerade Verbindung 303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0" name="Gruppieren 229"/>
            <p:cNvGrpSpPr/>
            <p:nvPr/>
          </p:nvGrpSpPr>
          <p:grpSpPr>
            <a:xfrm>
              <a:off x="1175289" y="2947260"/>
              <a:ext cx="1205030" cy="650559"/>
              <a:chOff x="539552" y="1733357"/>
              <a:chExt cx="1205030" cy="650559"/>
            </a:xfrm>
          </p:grpSpPr>
          <p:sp>
            <p:nvSpPr>
              <p:cNvPr id="314" name="Flussdiagramm: Alternativer Prozess 313"/>
              <p:cNvSpPr/>
              <p:nvPr/>
            </p:nvSpPr>
            <p:spPr>
              <a:xfrm rot="5400000">
                <a:off x="946528" y="1786481"/>
                <a:ext cx="369367" cy="342038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323" name="Gruppieren 322"/>
              <p:cNvGrpSpPr/>
              <p:nvPr/>
            </p:nvGrpSpPr>
            <p:grpSpPr>
              <a:xfrm rot="16200000">
                <a:off x="810752" y="1797458"/>
                <a:ext cx="315258" cy="857657"/>
                <a:chOff x="5580112" y="2354666"/>
                <a:chExt cx="409434" cy="1050817"/>
              </a:xfrm>
            </p:grpSpPr>
            <p:grpSp>
              <p:nvGrpSpPr>
                <p:cNvPr id="324" name="Gruppieren 323"/>
                <p:cNvGrpSpPr/>
                <p:nvPr/>
              </p:nvGrpSpPr>
              <p:grpSpPr>
                <a:xfrm>
                  <a:off x="5580112" y="2354666"/>
                  <a:ext cx="409434" cy="1050817"/>
                  <a:chOff x="3707904" y="1751335"/>
                  <a:chExt cx="409434" cy="1050817"/>
                </a:xfrm>
              </p:grpSpPr>
              <p:sp>
                <p:nvSpPr>
                  <p:cNvPr id="326" name="Ellipse 325"/>
                  <p:cNvSpPr/>
                  <p:nvPr/>
                </p:nvSpPr>
                <p:spPr>
                  <a:xfrm>
                    <a:off x="3707904" y="1751335"/>
                    <a:ext cx="409434" cy="38152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27" name="Gerade Verbindung 326"/>
                  <p:cNvCxnSpPr>
                    <a:endCxn id="338" idx="3"/>
                  </p:cNvCxnSpPr>
                  <p:nvPr/>
                </p:nvCxnSpPr>
                <p:spPr>
                  <a:xfrm rot="5400000">
                    <a:off x="3576685" y="2466217"/>
                    <a:ext cx="669295" cy="257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5" name="Gerade Verbindung mit Pfeil 324"/>
                <p:cNvCxnSpPr/>
                <p:nvPr/>
              </p:nvCxnSpPr>
              <p:spPr>
                <a:xfrm flipV="1">
                  <a:off x="5667297" y="2451716"/>
                  <a:ext cx="228072" cy="1874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1" name="Gruppieren 330"/>
              <p:cNvGrpSpPr/>
              <p:nvPr/>
            </p:nvGrpSpPr>
            <p:grpSpPr>
              <a:xfrm rot="16200000">
                <a:off x="1290860" y="1839709"/>
                <a:ext cx="560074" cy="347370"/>
                <a:chOff x="2752853" y="5345746"/>
                <a:chExt cx="560074" cy="347370"/>
              </a:xfrm>
            </p:grpSpPr>
            <p:grpSp>
              <p:nvGrpSpPr>
                <p:cNvPr id="332" name="Gruppieren 331"/>
                <p:cNvGrpSpPr/>
                <p:nvPr/>
              </p:nvGrpSpPr>
              <p:grpSpPr>
                <a:xfrm>
                  <a:off x="2887143" y="5363793"/>
                  <a:ext cx="425784" cy="146511"/>
                  <a:chOff x="5171663" y="4146585"/>
                  <a:chExt cx="1126277" cy="362535"/>
                </a:xfrm>
              </p:grpSpPr>
              <p:cxnSp>
                <p:nvCxnSpPr>
                  <p:cNvPr id="340" name="Gerade Verbindung 339"/>
                  <p:cNvCxnSpPr/>
                  <p:nvPr/>
                </p:nvCxnSpPr>
                <p:spPr>
                  <a:xfrm>
                    <a:off x="5171663" y="4326604"/>
                    <a:ext cx="122668" cy="18251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Gerade Verbindung 340"/>
                  <p:cNvCxnSpPr/>
                  <p:nvPr/>
                </p:nvCxnSpPr>
                <p:spPr>
                  <a:xfrm flipH="1">
                    <a:off x="5294332" y="4146585"/>
                    <a:ext cx="23548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Gerade Verbindung 341"/>
                  <p:cNvCxnSpPr/>
                  <p:nvPr/>
                </p:nvCxnSpPr>
                <p:spPr>
                  <a:xfrm>
                    <a:off x="5529819" y="4149080"/>
                    <a:ext cx="26631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3" name="Gerade Verbindung 342"/>
                  <p:cNvCxnSpPr/>
                  <p:nvPr/>
                </p:nvCxnSpPr>
                <p:spPr>
                  <a:xfrm flipH="1">
                    <a:off x="5796136" y="4146585"/>
                    <a:ext cx="23548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Gerade Verbindung 343"/>
                  <p:cNvCxnSpPr/>
                  <p:nvPr/>
                </p:nvCxnSpPr>
                <p:spPr>
                  <a:xfrm>
                    <a:off x="6031623" y="4149080"/>
                    <a:ext cx="26631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3" name="Gruppieren 332"/>
                <p:cNvGrpSpPr/>
                <p:nvPr/>
              </p:nvGrpSpPr>
              <p:grpSpPr>
                <a:xfrm rot="5400000">
                  <a:off x="2644331" y="5454268"/>
                  <a:ext cx="347370" cy="130325"/>
                  <a:chOff x="3563887" y="1340768"/>
                  <a:chExt cx="3240361" cy="764705"/>
                </a:xfrm>
                <a:noFill/>
              </p:grpSpPr>
              <p:grpSp>
                <p:nvGrpSpPr>
                  <p:cNvPr id="335" name="Gruppieren 334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38" name="Gleichschenkliges Dreieck 337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39" name="Gleichschenkliges Dreieck 338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36" name="Gerade Verbindung 335"/>
                  <p:cNvCxnSpPr>
                    <a:stCxn id="339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34" name="Gerade Verbindung 333"/>
                <p:cNvCxnSpPr/>
                <p:nvPr/>
              </p:nvCxnSpPr>
              <p:spPr>
                <a:xfrm flipV="1">
                  <a:off x="2815136" y="5436544"/>
                  <a:ext cx="72007" cy="1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52" name="Gruppieren 351"/>
            <p:cNvGrpSpPr/>
            <p:nvPr/>
          </p:nvGrpSpPr>
          <p:grpSpPr>
            <a:xfrm>
              <a:off x="2919924" y="4628570"/>
              <a:ext cx="1205030" cy="650559"/>
              <a:chOff x="539552" y="1733357"/>
              <a:chExt cx="1205030" cy="650559"/>
            </a:xfrm>
          </p:grpSpPr>
          <p:sp>
            <p:nvSpPr>
              <p:cNvPr id="353" name="Flussdiagramm: Alternativer Prozess 352"/>
              <p:cNvSpPr/>
              <p:nvPr/>
            </p:nvSpPr>
            <p:spPr>
              <a:xfrm rot="5400000">
                <a:off x="946528" y="1786481"/>
                <a:ext cx="369367" cy="342038"/>
              </a:xfrm>
              <a:prstGeom prst="flowChartAlternateProcess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355" name="Gruppieren 354"/>
              <p:cNvGrpSpPr/>
              <p:nvPr/>
            </p:nvGrpSpPr>
            <p:grpSpPr>
              <a:xfrm rot="16200000">
                <a:off x="810752" y="1797458"/>
                <a:ext cx="315258" cy="857657"/>
                <a:chOff x="5580112" y="2354666"/>
                <a:chExt cx="409434" cy="1050817"/>
              </a:xfrm>
            </p:grpSpPr>
            <p:grpSp>
              <p:nvGrpSpPr>
                <p:cNvPr id="372" name="Gruppieren 371"/>
                <p:cNvGrpSpPr/>
                <p:nvPr/>
              </p:nvGrpSpPr>
              <p:grpSpPr>
                <a:xfrm>
                  <a:off x="5580112" y="2354666"/>
                  <a:ext cx="409434" cy="1050817"/>
                  <a:chOff x="3707904" y="1751335"/>
                  <a:chExt cx="409434" cy="1050817"/>
                </a:xfrm>
              </p:grpSpPr>
              <p:sp>
                <p:nvSpPr>
                  <p:cNvPr id="374" name="Ellipse 373"/>
                  <p:cNvSpPr/>
                  <p:nvPr/>
                </p:nvSpPr>
                <p:spPr>
                  <a:xfrm>
                    <a:off x="3707904" y="1751335"/>
                    <a:ext cx="409434" cy="381521"/>
                  </a:xfrm>
                  <a:prstGeom prst="ellipse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75" name="Gerade Verbindung 374"/>
                  <p:cNvCxnSpPr>
                    <a:endCxn id="363" idx="3"/>
                  </p:cNvCxnSpPr>
                  <p:nvPr/>
                </p:nvCxnSpPr>
                <p:spPr>
                  <a:xfrm rot="5400000">
                    <a:off x="3576685" y="2466217"/>
                    <a:ext cx="669295" cy="2575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73" name="Gerade Verbindung mit Pfeil 372"/>
                <p:cNvCxnSpPr/>
                <p:nvPr/>
              </p:nvCxnSpPr>
              <p:spPr>
                <a:xfrm flipV="1">
                  <a:off x="5667297" y="2451716"/>
                  <a:ext cx="228072" cy="187419"/>
                </a:xfrm>
                <a:prstGeom prst="straightConnector1">
                  <a:avLst/>
                </a:prstGeom>
                <a:ln w="127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7" name="Gruppieren 356"/>
              <p:cNvGrpSpPr/>
              <p:nvPr/>
            </p:nvGrpSpPr>
            <p:grpSpPr>
              <a:xfrm rot="16200000">
                <a:off x="1290860" y="1839709"/>
                <a:ext cx="560074" cy="347370"/>
                <a:chOff x="2752853" y="5345746"/>
                <a:chExt cx="560074" cy="347370"/>
              </a:xfrm>
            </p:grpSpPr>
            <p:grpSp>
              <p:nvGrpSpPr>
                <p:cNvPr id="358" name="Gruppieren 357"/>
                <p:cNvGrpSpPr/>
                <p:nvPr/>
              </p:nvGrpSpPr>
              <p:grpSpPr>
                <a:xfrm>
                  <a:off x="2887143" y="5363793"/>
                  <a:ext cx="425784" cy="146511"/>
                  <a:chOff x="5171663" y="4146585"/>
                  <a:chExt cx="1126277" cy="362535"/>
                </a:xfrm>
              </p:grpSpPr>
              <p:cxnSp>
                <p:nvCxnSpPr>
                  <p:cNvPr id="365" name="Gerade Verbindung 364"/>
                  <p:cNvCxnSpPr/>
                  <p:nvPr/>
                </p:nvCxnSpPr>
                <p:spPr>
                  <a:xfrm>
                    <a:off x="5171663" y="4326604"/>
                    <a:ext cx="122668" cy="18251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Gerade Verbindung 365"/>
                  <p:cNvCxnSpPr/>
                  <p:nvPr/>
                </p:nvCxnSpPr>
                <p:spPr>
                  <a:xfrm flipH="1">
                    <a:off x="5294332" y="4146585"/>
                    <a:ext cx="23548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Gerade Verbindung 366"/>
                  <p:cNvCxnSpPr/>
                  <p:nvPr/>
                </p:nvCxnSpPr>
                <p:spPr>
                  <a:xfrm>
                    <a:off x="5529819" y="4149080"/>
                    <a:ext cx="26631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Gerade Verbindung 367"/>
                  <p:cNvCxnSpPr/>
                  <p:nvPr/>
                </p:nvCxnSpPr>
                <p:spPr>
                  <a:xfrm flipH="1">
                    <a:off x="5796136" y="4146585"/>
                    <a:ext cx="23548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Gerade Verbindung 368"/>
                  <p:cNvCxnSpPr/>
                  <p:nvPr/>
                </p:nvCxnSpPr>
                <p:spPr>
                  <a:xfrm>
                    <a:off x="6031623" y="4149080"/>
                    <a:ext cx="266317" cy="36004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9" name="Gruppieren 358"/>
                <p:cNvGrpSpPr/>
                <p:nvPr/>
              </p:nvGrpSpPr>
              <p:grpSpPr>
                <a:xfrm rot="5400000">
                  <a:off x="2644331" y="5454268"/>
                  <a:ext cx="347370" cy="130325"/>
                  <a:chOff x="3563887" y="1340768"/>
                  <a:chExt cx="3240361" cy="764705"/>
                </a:xfrm>
                <a:noFill/>
              </p:grpSpPr>
              <p:grpSp>
                <p:nvGrpSpPr>
                  <p:cNvPr id="361" name="Gruppieren 360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63" name="Gleichschenkliges Dreieck 362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64" name="Gleichschenkliges Dreieck 363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62" name="Gerade Verbindung 361"/>
                  <p:cNvCxnSpPr>
                    <a:stCxn id="364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60" name="Gerade Verbindung 359"/>
                <p:cNvCxnSpPr/>
                <p:nvPr/>
              </p:nvCxnSpPr>
              <p:spPr>
                <a:xfrm flipV="1">
                  <a:off x="2815136" y="5436544"/>
                  <a:ext cx="72007" cy="1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83" name="Gruppieren 382"/>
            <p:cNvGrpSpPr/>
            <p:nvPr/>
          </p:nvGrpSpPr>
          <p:grpSpPr>
            <a:xfrm rot="10800000">
              <a:off x="1461190" y="5599918"/>
              <a:ext cx="509477" cy="130325"/>
              <a:chOff x="1962983" y="4293096"/>
              <a:chExt cx="509477" cy="130325"/>
            </a:xfrm>
          </p:grpSpPr>
          <p:grpSp>
            <p:nvGrpSpPr>
              <p:cNvPr id="384" name="Gruppieren 383"/>
              <p:cNvGrpSpPr/>
              <p:nvPr/>
            </p:nvGrpSpPr>
            <p:grpSpPr>
              <a:xfrm>
                <a:off x="1962983" y="4293096"/>
                <a:ext cx="509477" cy="130325"/>
                <a:chOff x="2051716" y="1340768"/>
                <a:chExt cx="4752532" cy="764705"/>
              </a:xfrm>
              <a:noFill/>
            </p:grpSpPr>
            <p:grpSp>
              <p:nvGrpSpPr>
                <p:cNvPr id="386" name="Gruppieren 385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389" name="Gleichschenkliges Dreieck 388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0" name="Gleichschenkliges Dreieck 389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387" name="Gerade Verbindung 386"/>
                <p:cNvCxnSpPr>
                  <a:stCxn id="390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Gerade Verbindung 387"/>
                <p:cNvCxnSpPr/>
                <p:nvPr/>
              </p:nvCxnSpPr>
              <p:spPr>
                <a:xfrm>
                  <a:off x="2051716" y="1723121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5" name="Ellipse 384"/>
              <p:cNvSpPr/>
              <p:nvPr/>
            </p:nvSpPr>
            <p:spPr>
              <a:xfrm>
                <a:off x="2165322" y="4322253"/>
                <a:ext cx="102140" cy="7200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91" name="Gruppieren 390"/>
            <p:cNvGrpSpPr/>
            <p:nvPr/>
          </p:nvGrpSpPr>
          <p:grpSpPr>
            <a:xfrm rot="5400000">
              <a:off x="1625989" y="5707977"/>
              <a:ext cx="88575" cy="87925"/>
              <a:chOff x="2734880" y="3250957"/>
              <a:chExt cx="88575" cy="87925"/>
            </a:xfrm>
          </p:grpSpPr>
          <p:cxnSp>
            <p:nvCxnSpPr>
              <p:cNvPr id="392" name="Gerade Verbindung 391"/>
              <p:cNvCxnSpPr/>
              <p:nvPr/>
            </p:nvCxnSpPr>
            <p:spPr>
              <a:xfrm>
                <a:off x="2734880" y="3250957"/>
                <a:ext cx="885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Gerade Verbindung 392"/>
              <p:cNvCxnSpPr/>
              <p:nvPr/>
            </p:nvCxnSpPr>
            <p:spPr>
              <a:xfrm flipH="1">
                <a:off x="2819194" y="3250957"/>
                <a:ext cx="2" cy="879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4" name="Gerade Verbindung 393"/>
            <p:cNvCxnSpPr>
              <a:stCxn id="353" idx="3"/>
            </p:cNvCxnSpPr>
            <p:nvPr/>
          </p:nvCxnSpPr>
          <p:spPr>
            <a:xfrm>
              <a:off x="3511584" y="5037397"/>
              <a:ext cx="1369" cy="5989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 Verbindung 394"/>
            <p:cNvCxnSpPr/>
            <p:nvPr/>
          </p:nvCxnSpPr>
          <p:spPr>
            <a:xfrm flipV="1">
              <a:off x="1759814" y="3362912"/>
              <a:ext cx="0" cy="493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Textfeld 1"/>
            <p:cNvSpPr txBox="1"/>
            <p:nvPr/>
          </p:nvSpPr>
          <p:spPr>
            <a:xfrm>
              <a:off x="0" y="44624"/>
              <a:ext cx="50575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Anschluss an Fernkältenetz</a:t>
              </a:r>
            </a:p>
          </p:txBody>
        </p:sp>
        <p:grpSp>
          <p:nvGrpSpPr>
            <p:cNvPr id="7" name="Gruppieren 6"/>
            <p:cNvGrpSpPr/>
            <p:nvPr/>
          </p:nvGrpSpPr>
          <p:grpSpPr>
            <a:xfrm rot="5400000">
              <a:off x="4558360" y="3077948"/>
              <a:ext cx="509477" cy="196309"/>
              <a:chOff x="1331641" y="1916832"/>
              <a:chExt cx="509477" cy="196309"/>
            </a:xfrm>
          </p:grpSpPr>
          <p:grpSp>
            <p:nvGrpSpPr>
              <p:cNvPr id="248" name="Gruppieren 247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249" name="Gruppieren 248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251" name="Gruppieren 250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05" name="Gleichschenkliges Dreieck 304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06" name="Gleichschenkliges Dreieck 305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252" name="Gerade Verbindung 251"/>
                  <p:cNvCxnSpPr>
                    <a:stCxn id="306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3" name="Gerade Verbindung 252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0" name="Ellipse 249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07" name="Gruppieren 306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308" name="Gerade Verbindung 307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Gerade Verbindung 308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10" name="Gruppieren 309"/>
            <p:cNvGrpSpPr/>
            <p:nvPr/>
          </p:nvGrpSpPr>
          <p:grpSpPr>
            <a:xfrm rot="5400000">
              <a:off x="4805195" y="3076259"/>
              <a:ext cx="509477" cy="196309"/>
              <a:chOff x="1331641" y="1916832"/>
              <a:chExt cx="509477" cy="196309"/>
            </a:xfrm>
          </p:grpSpPr>
          <p:grpSp>
            <p:nvGrpSpPr>
              <p:cNvPr id="311" name="Gruppieren 310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316" name="Gruppieren 315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318" name="Gruppieren 317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21" name="Gleichschenkliges Dreieck 320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22" name="Gleichschenkliges Dreieck 321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19" name="Gerade Verbindung 318"/>
                  <p:cNvCxnSpPr>
                    <a:stCxn id="322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0" name="Gerade Verbindung 319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17" name="Ellipse 316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12" name="Gruppieren 311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313" name="Gerade Verbindung 312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Gerade Verbindung 314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28" name="Gruppieren 327"/>
            <p:cNvGrpSpPr/>
            <p:nvPr/>
          </p:nvGrpSpPr>
          <p:grpSpPr>
            <a:xfrm rot="5400000">
              <a:off x="3221934" y="5293662"/>
              <a:ext cx="509477" cy="196309"/>
              <a:chOff x="1331641" y="1916832"/>
              <a:chExt cx="509477" cy="196309"/>
            </a:xfrm>
          </p:grpSpPr>
          <p:grpSp>
            <p:nvGrpSpPr>
              <p:cNvPr id="329" name="Gruppieren 328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348" name="Gruppieren 347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354" name="Gruppieren 353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371" name="Gleichschenkliges Dreieck 370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376" name="Gleichschenkliges Dreieck 375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56" name="Gerade Verbindung 355"/>
                  <p:cNvCxnSpPr>
                    <a:stCxn id="376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Gerade Verbindung 369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1" name="Ellipse 350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30" name="Gruppieren 329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337" name="Gerade Verbindung 336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Gerade Verbindung 346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77" name="Gruppieren 376"/>
            <p:cNvGrpSpPr/>
            <p:nvPr/>
          </p:nvGrpSpPr>
          <p:grpSpPr>
            <a:xfrm rot="5400000">
              <a:off x="1476755" y="3583300"/>
              <a:ext cx="509477" cy="196309"/>
              <a:chOff x="1331641" y="1916832"/>
              <a:chExt cx="509477" cy="196309"/>
            </a:xfrm>
          </p:grpSpPr>
          <p:grpSp>
            <p:nvGrpSpPr>
              <p:cNvPr id="378" name="Gruppieren 377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382" name="Gruppieren 381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397" name="Gruppieren 396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400" name="Gleichschenkliges Dreieck 399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401" name="Gleichschenkliges Dreieck 400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398" name="Gerade Verbindung 397"/>
                  <p:cNvCxnSpPr>
                    <a:stCxn id="401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Gerade Verbindung 398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6" name="Ellipse 395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9" name="Gruppieren 378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380" name="Gerade Verbindung 379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Gerade Verbindung 380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2" name="Gruppieren 401"/>
            <p:cNvGrpSpPr/>
            <p:nvPr/>
          </p:nvGrpSpPr>
          <p:grpSpPr>
            <a:xfrm rot="10800000">
              <a:off x="5436802" y="5504777"/>
              <a:ext cx="509477" cy="196309"/>
              <a:chOff x="1331641" y="1916832"/>
              <a:chExt cx="509477" cy="196309"/>
            </a:xfrm>
          </p:grpSpPr>
          <p:grpSp>
            <p:nvGrpSpPr>
              <p:cNvPr id="403" name="Gruppieren 402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407" name="Gruppieren 406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409" name="Gruppieren 408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412" name="Gleichschenkliges Dreieck 411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413" name="Gleichschenkliges Dreieck 412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410" name="Gerade Verbindung 409"/>
                  <p:cNvCxnSpPr>
                    <a:stCxn id="413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1" name="Gerade Verbindung 410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8" name="Ellipse 407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04" name="Gruppieren 403"/>
              <p:cNvGrpSpPr/>
              <p:nvPr/>
            </p:nvGrpSpPr>
            <p:grpSpPr>
              <a:xfrm rot="5400000">
                <a:off x="1496440" y="2024891"/>
                <a:ext cx="88575" cy="87925"/>
                <a:chOff x="2734880" y="3250957"/>
                <a:chExt cx="88575" cy="87925"/>
              </a:xfrm>
            </p:grpSpPr>
            <p:cxnSp>
              <p:nvCxnSpPr>
                <p:cNvPr id="405" name="Gerade Verbindung 404"/>
                <p:cNvCxnSpPr/>
                <p:nvPr/>
              </p:nvCxnSpPr>
              <p:spPr>
                <a:xfrm>
                  <a:off x="2734880" y="3250957"/>
                  <a:ext cx="88575" cy="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Gerade Verbindung 405"/>
                <p:cNvCxnSpPr/>
                <p:nvPr/>
              </p:nvCxnSpPr>
              <p:spPr>
                <a:xfrm flipH="1">
                  <a:off x="2819194" y="3250957"/>
                  <a:ext cx="2" cy="87925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14" name="Gruppieren 413"/>
            <p:cNvGrpSpPr/>
            <p:nvPr/>
          </p:nvGrpSpPr>
          <p:grpSpPr>
            <a:xfrm rot="10800000">
              <a:off x="3572319" y="3745815"/>
              <a:ext cx="509477" cy="196309"/>
              <a:chOff x="1331641" y="1916832"/>
              <a:chExt cx="509477" cy="196309"/>
            </a:xfrm>
          </p:grpSpPr>
          <p:grpSp>
            <p:nvGrpSpPr>
              <p:cNvPr id="415" name="Gruppieren 414"/>
              <p:cNvGrpSpPr/>
              <p:nvPr/>
            </p:nvGrpSpPr>
            <p:grpSpPr>
              <a:xfrm rot="10800000">
                <a:off x="1331641" y="1916832"/>
                <a:ext cx="509477" cy="130325"/>
                <a:chOff x="1962983" y="4293096"/>
                <a:chExt cx="509477" cy="130325"/>
              </a:xfrm>
            </p:grpSpPr>
            <p:grpSp>
              <p:nvGrpSpPr>
                <p:cNvPr id="419" name="Gruppieren 418"/>
                <p:cNvGrpSpPr/>
                <p:nvPr/>
              </p:nvGrpSpPr>
              <p:grpSpPr>
                <a:xfrm>
                  <a:off x="1962983" y="4293096"/>
                  <a:ext cx="509477" cy="130325"/>
                  <a:chOff x="2051716" y="1340768"/>
                  <a:chExt cx="4752532" cy="764705"/>
                </a:xfrm>
                <a:noFill/>
              </p:grpSpPr>
              <p:grpSp>
                <p:nvGrpSpPr>
                  <p:cNvPr id="421" name="Gruppieren 420"/>
                  <p:cNvGrpSpPr/>
                  <p:nvPr/>
                </p:nvGrpSpPr>
                <p:grpSpPr>
                  <a:xfrm rot="5400000">
                    <a:off x="4045630" y="859025"/>
                    <a:ext cx="764705" cy="1728192"/>
                    <a:chOff x="2987824" y="1192558"/>
                    <a:chExt cx="144016" cy="292226"/>
                  </a:xfrm>
                  <a:grpFill/>
                </p:grpSpPr>
                <p:sp>
                  <p:nvSpPr>
                    <p:cNvPr id="424" name="Gleichschenkliges Dreieck 423"/>
                    <p:cNvSpPr/>
                    <p:nvPr/>
                  </p:nvSpPr>
                  <p:spPr>
                    <a:xfrm>
                      <a:off x="2987824" y="1340768"/>
                      <a:ext cx="144016" cy="144016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sp>
                  <p:nvSpPr>
                    <p:cNvPr id="425" name="Gleichschenkliges Dreieck 424"/>
                    <p:cNvSpPr/>
                    <p:nvPr/>
                  </p:nvSpPr>
                  <p:spPr>
                    <a:xfrm rot="10800000">
                      <a:off x="2987824" y="1192558"/>
                      <a:ext cx="144016" cy="148210"/>
                    </a:xfrm>
                    <a:prstGeom prst="triangle">
                      <a:avLst/>
                    </a:prstGeom>
                    <a:grpFill/>
                    <a:ln w="19050"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</p:grpSp>
              <p:cxnSp>
                <p:nvCxnSpPr>
                  <p:cNvPr id="422" name="Gerade Verbindung 421"/>
                  <p:cNvCxnSpPr>
                    <a:stCxn id="425" idx="3"/>
                  </p:cNvCxnSpPr>
                  <p:nvPr/>
                </p:nvCxnSpPr>
                <p:spPr>
                  <a:xfrm>
                    <a:off x="5292078" y="1723120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3" name="Gerade Verbindung 422"/>
                  <p:cNvCxnSpPr/>
                  <p:nvPr/>
                </p:nvCxnSpPr>
                <p:spPr>
                  <a:xfrm>
                    <a:off x="2051716" y="1723121"/>
                    <a:ext cx="1512170" cy="1"/>
                  </a:xfrm>
                  <a:prstGeom prst="line">
                    <a:avLst/>
                  </a:prstGeom>
                  <a:grpFill/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20" name="Ellipse 419"/>
                <p:cNvSpPr/>
                <p:nvPr/>
              </p:nvSpPr>
              <p:spPr>
                <a:xfrm>
                  <a:off x="2165322" y="4322253"/>
                  <a:ext cx="102140" cy="7200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417" name="Gerade Verbindung 416"/>
              <p:cNvCxnSpPr/>
              <p:nvPr/>
            </p:nvCxnSpPr>
            <p:spPr>
              <a:xfrm rot="5400000">
                <a:off x="1540404" y="2068854"/>
                <a:ext cx="88575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6" name="Titel 1"/>
          <p:cNvSpPr>
            <a:spLocks noGrp="1"/>
          </p:cNvSpPr>
          <p:nvPr>
            <p:ph type="title"/>
          </p:nvPr>
        </p:nvSpPr>
        <p:spPr>
          <a:xfrm>
            <a:off x="0" y="53242"/>
            <a:ext cx="2627784" cy="711461"/>
          </a:xfrm>
        </p:spPr>
        <p:txBody>
          <a:bodyPr>
            <a:normAutofit fontScale="90000"/>
          </a:bodyPr>
          <a:lstStyle/>
          <a:p>
            <a:r>
              <a:rPr lang="de-DE" dirty="0"/>
              <a:t>Wartung</a:t>
            </a:r>
          </a:p>
        </p:txBody>
      </p:sp>
      <p:sp>
        <p:nvSpPr>
          <p:cNvPr id="427" name="Inhaltsplatzhalter 2"/>
          <p:cNvSpPr>
            <a:spLocks noGrp="1"/>
          </p:cNvSpPr>
          <p:nvPr>
            <p:ph idx="1"/>
          </p:nvPr>
        </p:nvSpPr>
        <p:spPr>
          <a:xfrm>
            <a:off x="-117406" y="1430501"/>
            <a:ext cx="3159033" cy="2672283"/>
          </a:xfrm>
        </p:spPr>
        <p:txBody>
          <a:bodyPr>
            <a:normAutofit fontScale="92500" lnSpcReduction="10000"/>
          </a:bodyPr>
          <a:lstStyle/>
          <a:p>
            <a:r>
              <a:rPr lang="de-DE" sz="1800" dirty="0"/>
              <a:t>Filter in Lüftungsgerät der Prüflinge müssen regelmäßig ersetzt werden</a:t>
            </a:r>
          </a:p>
          <a:p>
            <a:r>
              <a:rPr lang="de-DE" sz="1800" dirty="0"/>
              <a:t>Bei einem Austausch von Komponenten an entsprechender Stelle sollten weitere Kugelhähne eingebaut werden</a:t>
            </a:r>
          </a:p>
          <a:p>
            <a:r>
              <a:rPr lang="de-DE" sz="1800" dirty="0"/>
              <a:t>TK-Anlage über Software steuerbar machen</a:t>
            </a:r>
          </a:p>
        </p:txBody>
      </p:sp>
    </p:spTree>
    <p:extLst>
      <p:ext uri="{BB962C8B-B14F-4D97-AF65-F5344CB8AC3E}">
        <p14:creationId xmlns:p14="http://schemas.microsoft.com/office/powerpoint/2010/main" val="4105579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Zuluft-Sorptionstrockner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Freihandform 4"/>
          <p:cNvSpPr/>
          <p:nvPr/>
        </p:nvSpPr>
        <p:spPr>
          <a:xfrm>
            <a:off x="4961027" y="3992893"/>
            <a:ext cx="3153398" cy="888993"/>
          </a:xfrm>
          <a:custGeom>
            <a:avLst/>
            <a:gdLst>
              <a:gd name="connsiteX0" fmla="*/ 0 w 3153398"/>
              <a:gd name="connsiteY0" fmla="*/ 472381 h 888993"/>
              <a:gd name="connsiteX1" fmla="*/ 726393 w 3153398"/>
              <a:gd name="connsiteY1" fmla="*/ 10908 h 888993"/>
              <a:gd name="connsiteX2" fmla="*/ 2341548 w 3153398"/>
              <a:gd name="connsiteY2" fmla="*/ 882579 h 888993"/>
              <a:gd name="connsiteX3" fmla="*/ 3127761 w 3153398"/>
              <a:gd name="connsiteY3" fmla="*/ 429652 h 888993"/>
              <a:gd name="connsiteX4" fmla="*/ 3127761 w 3153398"/>
              <a:gd name="connsiteY4" fmla="*/ 429652 h 888993"/>
              <a:gd name="connsiteX5" fmla="*/ 3153398 w 3153398"/>
              <a:gd name="connsiteY5" fmla="*/ 421106 h 888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3398" h="888993">
                <a:moveTo>
                  <a:pt x="0" y="472381"/>
                </a:moveTo>
                <a:cubicBezTo>
                  <a:pt x="168067" y="207461"/>
                  <a:pt x="336135" y="-57458"/>
                  <a:pt x="726393" y="10908"/>
                </a:cubicBezTo>
                <a:cubicBezTo>
                  <a:pt x="1116651" y="79274"/>
                  <a:pt x="1941320" y="812788"/>
                  <a:pt x="2341548" y="882579"/>
                </a:cubicBezTo>
                <a:cubicBezTo>
                  <a:pt x="2741776" y="952370"/>
                  <a:pt x="3127761" y="429652"/>
                  <a:pt x="3127761" y="429652"/>
                </a:cubicBezTo>
                <a:lnTo>
                  <a:pt x="3127761" y="429652"/>
                </a:lnTo>
                <a:lnTo>
                  <a:pt x="3153398" y="421106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596336" y="3237060"/>
            <a:ext cx="1547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Anschluss an den Sorptions-trockner Ø 200 mm</a:t>
            </a:r>
          </a:p>
        </p:txBody>
      </p:sp>
    </p:spTree>
    <p:extLst>
      <p:ext uri="{BB962C8B-B14F-4D97-AF65-F5344CB8AC3E}">
        <p14:creationId xmlns:p14="http://schemas.microsoft.com/office/powerpoint/2010/main" val="234158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Prüfstand-Prüfling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Freihandform 4"/>
          <p:cNvSpPr/>
          <p:nvPr/>
        </p:nvSpPr>
        <p:spPr>
          <a:xfrm>
            <a:off x="5956419" y="2656268"/>
            <a:ext cx="2452643" cy="723140"/>
          </a:xfrm>
          <a:custGeom>
            <a:avLst/>
            <a:gdLst>
              <a:gd name="connsiteX0" fmla="*/ 0 w 2452643"/>
              <a:gd name="connsiteY0" fmla="*/ 240756 h 723140"/>
              <a:gd name="connsiteX1" fmla="*/ 837488 w 2452643"/>
              <a:gd name="connsiteY1" fmla="*/ 719321 h 723140"/>
              <a:gd name="connsiteX2" fmla="*/ 1974078 w 2452643"/>
              <a:gd name="connsiteY2" fmla="*/ 10020 h 723140"/>
              <a:gd name="connsiteX3" fmla="*/ 2452643 w 2452643"/>
              <a:gd name="connsiteY3" fmla="*/ 283485 h 723140"/>
              <a:gd name="connsiteX4" fmla="*/ 2452643 w 2452643"/>
              <a:gd name="connsiteY4" fmla="*/ 283485 h 723140"/>
              <a:gd name="connsiteX5" fmla="*/ 2452643 w 2452643"/>
              <a:gd name="connsiteY5" fmla="*/ 283485 h 72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52643" h="723140">
                <a:moveTo>
                  <a:pt x="0" y="240756"/>
                </a:moveTo>
                <a:cubicBezTo>
                  <a:pt x="254237" y="499266"/>
                  <a:pt x="508475" y="757777"/>
                  <a:pt x="837488" y="719321"/>
                </a:cubicBezTo>
                <a:cubicBezTo>
                  <a:pt x="1166501" y="680865"/>
                  <a:pt x="1704886" y="82659"/>
                  <a:pt x="1974078" y="10020"/>
                </a:cubicBezTo>
                <a:cubicBezTo>
                  <a:pt x="2243270" y="-62619"/>
                  <a:pt x="2452643" y="283485"/>
                  <a:pt x="2452643" y="283485"/>
                </a:cubicBezTo>
                <a:lnTo>
                  <a:pt x="2452643" y="283485"/>
                </a:lnTo>
                <a:lnTo>
                  <a:pt x="2452643" y="283485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7847856" y="2924944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Ø 150 mm </a:t>
            </a:r>
          </a:p>
        </p:txBody>
      </p:sp>
      <p:sp>
        <p:nvSpPr>
          <p:cNvPr id="3" name="Freihandform 2"/>
          <p:cNvSpPr/>
          <p:nvPr/>
        </p:nvSpPr>
        <p:spPr>
          <a:xfrm>
            <a:off x="6012160" y="1116737"/>
            <a:ext cx="1999716" cy="1625539"/>
          </a:xfrm>
          <a:custGeom>
            <a:avLst/>
            <a:gdLst>
              <a:gd name="connsiteX0" fmla="*/ 0 w 1999716"/>
              <a:gd name="connsiteY0" fmla="*/ 1442847 h 1625539"/>
              <a:gd name="connsiteX1" fmla="*/ 1222049 w 1999716"/>
              <a:gd name="connsiteY1" fmla="*/ 1511213 h 1625539"/>
              <a:gd name="connsiteX2" fmla="*/ 1281869 w 1999716"/>
              <a:gd name="connsiteY2" fmla="*/ 109703 h 1625539"/>
              <a:gd name="connsiteX3" fmla="*/ 1999716 w 1999716"/>
              <a:gd name="connsiteY3" fmla="*/ 92611 h 1625539"/>
              <a:gd name="connsiteX4" fmla="*/ 1999716 w 1999716"/>
              <a:gd name="connsiteY4" fmla="*/ 92611 h 162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9716" h="1625539">
                <a:moveTo>
                  <a:pt x="0" y="1442847"/>
                </a:moveTo>
                <a:cubicBezTo>
                  <a:pt x="504202" y="1588125"/>
                  <a:pt x="1008404" y="1733404"/>
                  <a:pt x="1222049" y="1511213"/>
                </a:cubicBezTo>
                <a:cubicBezTo>
                  <a:pt x="1435694" y="1289022"/>
                  <a:pt x="1152258" y="346137"/>
                  <a:pt x="1281869" y="109703"/>
                </a:cubicBezTo>
                <a:cubicBezTo>
                  <a:pt x="1411480" y="-126731"/>
                  <a:pt x="1999716" y="92611"/>
                  <a:pt x="1999716" y="92611"/>
                </a:cubicBezTo>
                <a:lnTo>
                  <a:pt x="1999716" y="92611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7928359" y="1264045"/>
            <a:ext cx="122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Anschlüsse AHU 1</a:t>
            </a:r>
          </a:p>
        </p:txBody>
      </p:sp>
      <p:sp>
        <p:nvSpPr>
          <p:cNvPr id="8" name="Freihandform 7"/>
          <p:cNvSpPr/>
          <p:nvPr/>
        </p:nvSpPr>
        <p:spPr>
          <a:xfrm>
            <a:off x="5897880" y="3718842"/>
            <a:ext cx="2278380" cy="842995"/>
          </a:xfrm>
          <a:custGeom>
            <a:avLst/>
            <a:gdLst>
              <a:gd name="connsiteX0" fmla="*/ 0 w 2278380"/>
              <a:gd name="connsiteY0" fmla="*/ 213078 h 842995"/>
              <a:gd name="connsiteX1" fmla="*/ 777240 w 2278380"/>
              <a:gd name="connsiteY1" fmla="*/ 30198 h 842995"/>
              <a:gd name="connsiteX2" fmla="*/ 1699260 w 2278380"/>
              <a:gd name="connsiteY2" fmla="*/ 769338 h 842995"/>
              <a:gd name="connsiteX3" fmla="*/ 2278380 w 2278380"/>
              <a:gd name="connsiteY3" fmla="*/ 776958 h 842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8380" h="842995">
                <a:moveTo>
                  <a:pt x="0" y="213078"/>
                </a:moveTo>
                <a:cubicBezTo>
                  <a:pt x="247015" y="75283"/>
                  <a:pt x="494030" y="-62512"/>
                  <a:pt x="777240" y="30198"/>
                </a:cubicBezTo>
                <a:cubicBezTo>
                  <a:pt x="1060450" y="122908"/>
                  <a:pt x="1449070" y="644878"/>
                  <a:pt x="1699260" y="769338"/>
                </a:cubicBezTo>
                <a:cubicBezTo>
                  <a:pt x="1949450" y="893798"/>
                  <a:pt x="2113915" y="835378"/>
                  <a:pt x="2278380" y="776958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/>
          <p:cNvSpPr txBox="1"/>
          <p:nvPr/>
        </p:nvSpPr>
        <p:spPr>
          <a:xfrm>
            <a:off x="7740352" y="3817173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Anschlüsse AHU 2</a:t>
            </a:r>
          </a:p>
        </p:txBody>
      </p:sp>
      <p:sp>
        <p:nvSpPr>
          <p:cNvPr id="10" name="Freihandform 9"/>
          <p:cNvSpPr/>
          <p:nvPr/>
        </p:nvSpPr>
        <p:spPr>
          <a:xfrm>
            <a:off x="4091940" y="3444140"/>
            <a:ext cx="2766060" cy="464920"/>
          </a:xfrm>
          <a:custGeom>
            <a:avLst/>
            <a:gdLst>
              <a:gd name="connsiteX0" fmla="*/ 0 w 2766060"/>
              <a:gd name="connsiteY0" fmla="*/ 464920 h 464920"/>
              <a:gd name="connsiteX1" fmla="*/ 1699260 w 2766060"/>
              <a:gd name="connsiteY1" fmla="*/ 100 h 464920"/>
              <a:gd name="connsiteX2" fmla="*/ 2766060 w 2766060"/>
              <a:gd name="connsiteY2" fmla="*/ 419200 h 464920"/>
              <a:gd name="connsiteX3" fmla="*/ 2766060 w 2766060"/>
              <a:gd name="connsiteY3" fmla="*/ 419200 h 46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6060" h="464920">
                <a:moveTo>
                  <a:pt x="0" y="464920"/>
                </a:moveTo>
                <a:cubicBezTo>
                  <a:pt x="619125" y="236320"/>
                  <a:pt x="1238250" y="7720"/>
                  <a:pt x="1699260" y="100"/>
                </a:cubicBezTo>
                <a:cubicBezTo>
                  <a:pt x="2160270" y="-7520"/>
                  <a:pt x="2766060" y="419200"/>
                  <a:pt x="2766060" y="419200"/>
                </a:cubicBezTo>
                <a:lnTo>
                  <a:pt x="2766060" y="419200"/>
                </a:ln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9556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Abluft-Sorptionstrockner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3394472" cy="4525963"/>
          </a:xfrm>
        </p:spPr>
      </p:pic>
      <p:sp>
        <p:nvSpPr>
          <p:cNvPr id="5" name="Freihandform 4"/>
          <p:cNvSpPr/>
          <p:nvPr/>
        </p:nvSpPr>
        <p:spPr>
          <a:xfrm>
            <a:off x="2667000" y="2210307"/>
            <a:ext cx="2491740" cy="907966"/>
          </a:xfrm>
          <a:custGeom>
            <a:avLst/>
            <a:gdLst>
              <a:gd name="connsiteX0" fmla="*/ 0 w 2491740"/>
              <a:gd name="connsiteY0" fmla="*/ 289053 h 907966"/>
              <a:gd name="connsiteX1" fmla="*/ 929640 w 2491740"/>
              <a:gd name="connsiteY1" fmla="*/ 906273 h 907966"/>
              <a:gd name="connsiteX2" fmla="*/ 1905000 w 2491740"/>
              <a:gd name="connsiteY2" fmla="*/ 121413 h 907966"/>
              <a:gd name="connsiteX3" fmla="*/ 2491740 w 2491740"/>
              <a:gd name="connsiteY3" fmla="*/ 14733 h 90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1740" h="907966">
                <a:moveTo>
                  <a:pt x="0" y="289053"/>
                </a:moveTo>
                <a:cubicBezTo>
                  <a:pt x="306070" y="611633"/>
                  <a:pt x="612140" y="934213"/>
                  <a:pt x="929640" y="906273"/>
                </a:cubicBezTo>
                <a:cubicBezTo>
                  <a:pt x="1247140" y="878333"/>
                  <a:pt x="1644650" y="270003"/>
                  <a:pt x="1905000" y="121413"/>
                </a:cubicBezTo>
                <a:cubicBezTo>
                  <a:pt x="2165350" y="-27177"/>
                  <a:pt x="2328545" y="-6222"/>
                  <a:pt x="2491740" y="14733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5220072" y="213285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Abluft</a:t>
            </a:r>
          </a:p>
        </p:txBody>
      </p:sp>
      <p:sp>
        <p:nvSpPr>
          <p:cNvPr id="7" name="Freihandform 6"/>
          <p:cNvSpPr/>
          <p:nvPr/>
        </p:nvSpPr>
        <p:spPr>
          <a:xfrm>
            <a:off x="2080260" y="5090160"/>
            <a:ext cx="3611880" cy="533579"/>
          </a:xfrm>
          <a:custGeom>
            <a:avLst/>
            <a:gdLst>
              <a:gd name="connsiteX0" fmla="*/ 0 w 3611880"/>
              <a:gd name="connsiteY0" fmla="*/ 0 h 533579"/>
              <a:gd name="connsiteX1" fmla="*/ 792480 w 3611880"/>
              <a:gd name="connsiteY1" fmla="*/ 533400 h 533579"/>
              <a:gd name="connsiteX2" fmla="*/ 2727960 w 3611880"/>
              <a:gd name="connsiteY2" fmla="*/ 60960 h 533579"/>
              <a:gd name="connsiteX3" fmla="*/ 3611880 w 3611880"/>
              <a:gd name="connsiteY3" fmla="*/ 190500 h 5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1880" h="533579">
                <a:moveTo>
                  <a:pt x="0" y="0"/>
                </a:moveTo>
                <a:cubicBezTo>
                  <a:pt x="168910" y="261620"/>
                  <a:pt x="337820" y="523240"/>
                  <a:pt x="792480" y="533400"/>
                </a:cubicBezTo>
                <a:cubicBezTo>
                  <a:pt x="1247140" y="543560"/>
                  <a:pt x="2258060" y="118110"/>
                  <a:pt x="2727960" y="60960"/>
                </a:cubicBezTo>
                <a:cubicBezTo>
                  <a:pt x="3197860" y="3810"/>
                  <a:pt x="3404870" y="97155"/>
                  <a:pt x="3611880" y="19050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5724128" y="519784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Bypass Sorptionstrockner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>
            <a:off x="1979712" y="5733256"/>
            <a:ext cx="1152128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203848" y="6453336"/>
            <a:ext cx="16561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Tote Leitung</a:t>
            </a:r>
          </a:p>
        </p:txBody>
      </p:sp>
      <p:sp>
        <p:nvSpPr>
          <p:cNvPr id="12" name="Multiplizieren 11"/>
          <p:cNvSpPr/>
          <p:nvPr/>
        </p:nvSpPr>
        <p:spPr>
          <a:xfrm>
            <a:off x="1763688" y="5517232"/>
            <a:ext cx="216024" cy="238090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/>
          </a:p>
        </p:txBody>
      </p:sp>
      <p:sp>
        <p:nvSpPr>
          <p:cNvPr id="13" name="Freihandform 12"/>
          <p:cNvSpPr/>
          <p:nvPr/>
        </p:nvSpPr>
        <p:spPr>
          <a:xfrm>
            <a:off x="2590800" y="3869929"/>
            <a:ext cx="2567940" cy="408743"/>
          </a:xfrm>
          <a:custGeom>
            <a:avLst/>
            <a:gdLst>
              <a:gd name="connsiteX0" fmla="*/ 0 w 2567940"/>
              <a:gd name="connsiteY0" fmla="*/ 298211 h 408743"/>
              <a:gd name="connsiteX1" fmla="*/ 1066800 w 2567940"/>
              <a:gd name="connsiteY1" fmla="*/ 1031 h 408743"/>
              <a:gd name="connsiteX2" fmla="*/ 1965960 w 2567940"/>
              <a:gd name="connsiteY2" fmla="*/ 389651 h 408743"/>
              <a:gd name="connsiteX3" fmla="*/ 2567940 w 2567940"/>
              <a:gd name="connsiteY3" fmla="*/ 313451 h 40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7940" h="408743">
                <a:moveTo>
                  <a:pt x="0" y="298211"/>
                </a:moveTo>
                <a:cubicBezTo>
                  <a:pt x="369570" y="142001"/>
                  <a:pt x="739140" y="-14209"/>
                  <a:pt x="1066800" y="1031"/>
                </a:cubicBezTo>
                <a:cubicBezTo>
                  <a:pt x="1394460" y="16271"/>
                  <a:pt x="1715770" y="337581"/>
                  <a:pt x="1965960" y="389651"/>
                </a:cubicBezTo>
                <a:cubicBezTo>
                  <a:pt x="2216150" y="441721"/>
                  <a:pt x="2392045" y="377586"/>
                  <a:pt x="2567940" y="313451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5220072" y="3869929"/>
            <a:ext cx="15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Abluft Prüfling A</a:t>
            </a:r>
          </a:p>
        </p:txBody>
      </p:sp>
    </p:spTree>
    <p:extLst>
      <p:ext uri="{BB962C8B-B14F-4D97-AF65-F5344CB8AC3E}">
        <p14:creationId xmlns:p14="http://schemas.microsoft.com/office/powerpoint/2010/main" val="733263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Fehler/ </a:t>
            </a:r>
            <a:r>
              <a:rPr lang="de-DE" dirty="0" err="1"/>
              <a:t>Reperaturen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Bei Ausfall eines Heizers: evtl. Temperatursicherheitsschalter eingesprungen, muss im Schaltschrank zurückgesetzt werden (bei &gt;40°C in der AHU 1)</a:t>
            </a:r>
          </a:p>
          <a:p>
            <a:r>
              <a:rPr lang="de-DE" dirty="0"/>
              <a:t>Bei hoher Feuchte können die Lufterhitzer Schaden nehmen (Symptom: der Haupt FI-Schalter fliegt raus), Beheben des Problems durch überbrücken des FI-Schalters und Trocken fahren des Erhitzers </a:t>
            </a:r>
            <a:r>
              <a:rPr lang="de-DE"/>
              <a:t>im Betrieb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937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erade Verbindung 60"/>
          <p:cNvCxnSpPr/>
          <p:nvPr/>
        </p:nvCxnSpPr>
        <p:spPr>
          <a:xfrm rot="5400000">
            <a:off x="3237073" y="2293339"/>
            <a:ext cx="1655567" cy="1542933"/>
          </a:xfrm>
          <a:prstGeom prst="bentConnector3">
            <a:avLst>
              <a:gd name="adj1" fmla="val 98328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61"/>
          <p:cNvCxnSpPr/>
          <p:nvPr/>
        </p:nvCxnSpPr>
        <p:spPr>
          <a:xfrm rot="5400000">
            <a:off x="4341057" y="3098239"/>
            <a:ext cx="3405125" cy="1668454"/>
          </a:xfrm>
          <a:prstGeom prst="bentConnector3">
            <a:avLst>
              <a:gd name="adj1" fmla="val 99943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/>
          <p:cNvSpPr/>
          <p:nvPr/>
        </p:nvSpPr>
        <p:spPr>
          <a:xfrm>
            <a:off x="4085211" y="786814"/>
            <a:ext cx="1681002" cy="878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/>
              <a:t>Prüfstand</a:t>
            </a:r>
          </a:p>
        </p:txBody>
      </p:sp>
      <p:sp>
        <p:nvSpPr>
          <p:cNvPr id="6" name="Rechteck 5"/>
          <p:cNvSpPr/>
          <p:nvPr/>
        </p:nvSpPr>
        <p:spPr>
          <a:xfrm>
            <a:off x="6227133" y="1251917"/>
            <a:ext cx="1626776" cy="4134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/>
              <a:t>Sorptionstrockner</a:t>
            </a:r>
          </a:p>
        </p:txBody>
      </p:sp>
      <p:cxnSp>
        <p:nvCxnSpPr>
          <p:cNvPr id="12" name="Gerade Verbindung 11"/>
          <p:cNvCxnSpPr/>
          <p:nvPr/>
        </p:nvCxnSpPr>
        <p:spPr>
          <a:xfrm>
            <a:off x="5766213" y="1561985"/>
            <a:ext cx="46092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>
          <a:xfrm flipH="1">
            <a:off x="5088389" y="2182122"/>
            <a:ext cx="2" cy="1538763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>
          <a:xfrm>
            <a:off x="7133745" y="2233800"/>
            <a:ext cx="0" cy="2012171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>
          <a:xfrm flipH="1">
            <a:off x="1212866" y="5631760"/>
            <a:ext cx="3388778" cy="26046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pieren 16"/>
          <p:cNvGrpSpPr/>
          <p:nvPr/>
        </p:nvGrpSpPr>
        <p:grpSpPr>
          <a:xfrm rot="10800000">
            <a:off x="6823618" y="1665341"/>
            <a:ext cx="379581" cy="568459"/>
            <a:chOff x="4427984" y="3789040"/>
            <a:chExt cx="504056" cy="792088"/>
          </a:xfrm>
        </p:grpSpPr>
        <p:sp>
          <p:nvSpPr>
            <p:cNvPr id="18" name="Rechteck 17"/>
            <p:cNvSpPr/>
            <p:nvPr/>
          </p:nvSpPr>
          <p:spPr>
            <a:xfrm>
              <a:off x="4427984" y="378904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  <p:cxnSp>
          <p:nvCxnSpPr>
            <p:cNvPr id="19" name="Gerade Verbindung 18"/>
            <p:cNvCxnSpPr/>
            <p:nvPr/>
          </p:nvCxnSpPr>
          <p:spPr>
            <a:xfrm>
              <a:off x="4499992" y="3933056"/>
              <a:ext cx="0" cy="648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4860032" y="3933056"/>
              <a:ext cx="0" cy="648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flipH="1">
              <a:off x="468001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/>
          </p:nvCxnSpPr>
          <p:spPr>
            <a:xfrm>
              <a:off x="449999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uppieren 22"/>
          <p:cNvGrpSpPr/>
          <p:nvPr/>
        </p:nvGrpSpPr>
        <p:grpSpPr>
          <a:xfrm rot="10800000">
            <a:off x="4763034" y="1665341"/>
            <a:ext cx="379581" cy="568459"/>
            <a:chOff x="4427984" y="3789040"/>
            <a:chExt cx="504056" cy="792088"/>
          </a:xfrm>
        </p:grpSpPr>
        <p:sp>
          <p:nvSpPr>
            <p:cNvPr id="24" name="Rechteck 23"/>
            <p:cNvSpPr/>
            <p:nvPr/>
          </p:nvSpPr>
          <p:spPr>
            <a:xfrm>
              <a:off x="4427984" y="378904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  <p:cxnSp>
          <p:nvCxnSpPr>
            <p:cNvPr id="25" name="Gerade Verbindung 24"/>
            <p:cNvCxnSpPr/>
            <p:nvPr/>
          </p:nvCxnSpPr>
          <p:spPr>
            <a:xfrm>
              <a:off x="4499992" y="3933056"/>
              <a:ext cx="0" cy="648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/>
          </p:nvCxnSpPr>
          <p:spPr>
            <a:xfrm>
              <a:off x="4860032" y="3933056"/>
              <a:ext cx="0" cy="648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/>
          </p:nvCxnSpPr>
          <p:spPr>
            <a:xfrm flipH="1">
              <a:off x="468001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/>
          </p:nvCxnSpPr>
          <p:spPr>
            <a:xfrm>
              <a:off x="449999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feld 28"/>
          <p:cNvSpPr txBox="1"/>
          <p:nvPr/>
        </p:nvSpPr>
        <p:spPr>
          <a:xfrm>
            <a:off x="5142616" y="1923732"/>
            <a:ext cx="515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3kW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7203199" y="1975410"/>
            <a:ext cx="515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7kW</a:t>
            </a:r>
          </a:p>
        </p:txBody>
      </p:sp>
      <p:sp>
        <p:nvSpPr>
          <p:cNvPr id="32" name="Rechteck 31"/>
          <p:cNvSpPr/>
          <p:nvPr/>
        </p:nvSpPr>
        <p:spPr>
          <a:xfrm>
            <a:off x="-9032" y="3672408"/>
            <a:ext cx="683568" cy="2996952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 rot="5400000">
            <a:off x="540750" y="5802706"/>
            <a:ext cx="967920" cy="349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Wärme-</a:t>
            </a:r>
            <a:r>
              <a:rPr lang="de-DE" sz="1200" dirty="0" err="1"/>
              <a:t>übertrager</a:t>
            </a:r>
            <a:r>
              <a:rPr lang="de-DE" sz="1200" dirty="0"/>
              <a:t> I</a:t>
            </a:r>
          </a:p>
        </p:txBody>
      </p:sp>
      <p:sp>
        <p:nvSpPr>
          <p:cNvPr id="34" name="Rechteck 33"/>
          <p:cNvSpPr/>
          <p:nvPr/>
        </p:nvSpPr>
        <p:spPr>
          <a:xfrm rot="5400000">
            <a:off x="525578" y="4109863"/>
            <a:ext cx="1024652" cy="349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Wärme-</a:t>
            </a:r>
            <a:r>
              <a:rPr lang="de-DE" sz="1200" dirty="0" err="1"/>
              <a:t>übertrager</a:t>
            </a:r>
            <a:r>
              <a:rPr lang="de-DE" sz="1200" dirty="0"/>
              <a:t> II</a:t>
            </a:r>
          </a:p>
        </p:txBody>
      </p:sp>
      <p:cxnSp>
        <p:nvCxnSpPr>
          <p:cNvPr id="35" name="Gerade Verbindung 34"/>
          <p:cNvCxnSpPr/>
          <p:nvPr/>
        </p:nvCxnSpPr>
        <p:spPr>
          <a:xfrm flipH="1">
            <a:off x="674536" y="4522094"/>
            <a:ext cx="188403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H="1">
            <a:off x="674536" y="6236558"/>
            <a:ext cx="188403" cy="0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/>
          <p:cNvCxnSpPr/>
          <p:nvPr/>
        </p:nvCxnSpPr>
        <p:spPr>
          <a:xfrm flipH="1">
            <a:off x="687730" y="3946030"/>
            <a:ext cx="17521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/>
          <p:cNvCxnSpPr/>
          <p:nvPr/>
        </p:nvCxnSpPr>
        <p:spPr>
          <a:xfrm flipH="1">
            <a:off x="674536" y="5732502"/>
            <a:ext cx="17521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/>
          <p:cNvSpPr txBox="1"/>
          <p:nvPr/>
        </p:nvSpPr>
        <p:spPr>
          <a:xfrm>
            <a:off x="652356" y="3501008"/>
            <a:ext cx="655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10kW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625043" y="5237563"/>
            <a:ext cx="655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10kW</a:t>
            </a:r>
          </a:p>
        </p:txBody>
      </p:sp>
      <p:sp>
        <p:nvSpPr>
          <p:cNvPr id="41" name="Textfeld 40"/>
          <p:cNvSpPr txBox="1"/>
          <p:nvPr/>
        </p:nvSpPr>
        <p:spPr>
          <a:xfrm>
            <a:off x="1322608" y="5833927"/>
            <a:ext cx="105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Wasser</a:t>
            </a:r>
          </a:p>
          <a:p>
            <a:r>
              <a:rPr lang="de-DE" sz="1200" dirty="0"/>
              <a:t>V`= 1000 l/h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1342830" y="4090798"/>
            <a:ext cx="1059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Wasser</a:t>
            </a:r>
          </a:p>
          <a:p>
            <a:r>
              <a:rPr lang="de-DE" sz="1200" dirty="0"/>
              <a:t>V`= 1230 l/h</a:t>
            </a:r>
          </a:p>
        </p:txBody>
      </p:sp>
      <p:cxnSp>
        <p:nvCxnSpPr>
          <p:cNvPr id="43" name="Gerade Verbindung 60"/>
          <p:cNvCxnSpPr/>
          <p:nvPr/>
        </p:nvCxnSpPr>
        <p:spPr>
          <a:xfrm rot="10800000" flipV="1">
            <a:off x="1230287" y="3657997"/>
            <a:ext cx="3875515" cy="931437"/>
          </a:xfrm>
          <a:prstGeom prst="bentConnector3">
            <a:avLst>
              <a:gd name="adj1" fmla="val 436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60"/>
          <p:cNvCxnSpPr/>
          <p:nvPr/>
        </p:nvCxnSpPr>
        <p:spPr>
          <a:xfrm rot="10800000" flipV="1">
            <a:off x="1212867" y="4148325"/>
            <a:ext cx="5920878" cy="2166454"/>
          </a:xfrm>
          <a:prstGeom prst="bentConnector3">
            <a:avLst>
              <a:gd name="adj1" fmla="val 22"/>
            </a:avLst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4143295" y="3566997"/>
            <a:ext cx="67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DN 25</a:t>
            </a:r>
          </a:p>
        </p:txBody>
      </p:sp>
      <p:sp>
        <p:nvSpPr>
          <p:cNvPr id="46" name="Textfeld 45"/>
          <p:cNvSpPr txBox="1"/>
          <p:nvPr/>
        </p:nvSpPr>
        <p:spPr>
          <a:xfrm>
            <a:off x="4016644" y="6018593"/>
            <a:ext cx="673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DN 20</a:t>
            </a:r>
          </a:p>
        </p:txBody>
      </p:sp>
      <p:grpSp>
        <p:nvGrpSpPr>
          <p:cNvPr id="47" name="Gruppieren 46"/>
          <p:cNvGrpSpPr/>
          <p:nvPr/>
        </p:nvGrpSpPr>
        <p:grpSpPr>
          <a:xfrm>
            <a:off x="2382506" y="3657997"/>
            <a:ext cx="936104" cy="432048"/>
            <a:chOff x="3131840" y="2060848"/>
            <a:chExt cx="1728192" cy="720080"/>
          </a:xfrm>
        </p:grpSpPr>
        <p:sp>
          <p:nvSpPr>
            <p:cNvPr id="48" name="Ellipse 47"/>
            <p:cNvSpPr/>
            <p:nvPr/>
          </p:nvSpPr>
          <p:spPr>
            <a:xfrm>
              <a:off x="3635896" y="2060848"/>
              <a:ext cx="720080" cy="7200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49" name="Gerade Verbindung 48"/>
            <p:cNvCxnSpPr>
              <a:stCxn id="48" idx="6"/>
              <a:endCxn id="48" idx="1"/>
            </p:cNvCxnSpPr>
            <p:nvPr/>
          </p:nvCxnSpPr>
          <p:spPr>
            <a:xfrm flipH="1" flipV="1">
              <a:off x="3741349" y="2166301"/>
              <a:ext cx="614627" cy="2545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/>
            <p:cNvCxnSpPr>
              <a:stCxn id="48" idx="6"/>
              <a:endCxn id="48" idx="1"/>
            </p:cNvCxnSpPr>
            <p:nvPr/>
          </p:nvCxnSpPr>
          <p:spPr>
            <a:xfrm flipH="1" flipV="1">
              <a:off x="3741349" y="2166301"/>
              <a:ext cx="614627" cy="2545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>
              <a:stCxn id="48" idx="1"/>
              <a:endCxn id="48" idx="6"/>
            </p:cNvCxnSpPr>
            <p:nvPr/>
          </p:nvCxnSpPr>
          <p:spPr>
            <a:xfrm>
              <a:off x="3741349" y="2166301"/>
              <a:ext cx="614627" cy="254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>
              <a:stCxn id="48" idx="6"/>
              <a:endCxn id="48" idx="3"/>
            </p:cNvCxnSpPr>
            <p:nvPr/>
          </p:nvCxnSpPr>
          <p:spPr>
            <a:xfrm flipH="1">
              <a:off x="3741349" y="2420888"/>
              <a:ext cx="614627" cy="254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>
              <a:stCxn id="48" idx="6"/>
            </p:cNvCxnSpPr>
            <p:nvPr/>
          </p:nvCxnSpPr>
          <p:spPr>
            <a:xfrm>
              <a:off x="4355976" y="2420888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/>
            <p:cNvCxnSpPr/>
            <p:nvPr/>
          </p:nvCxnSpPr>
          <p:spPr>
            <a:xfrm>
              <a:off x="3131840" y="2420888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Gerade Verbindung 54"/>
          <p:cNvCxnSpPr/>
          <p:nvPr/>
        </p:nvCxnSpPr>
        <p:spPr>
          <a:xfrm flipH="1">
            <a:off x="1212866" y="3874774"/>
            <a:ext cx="1261870" cy="17814"/>
          </a:xfrm>
          <a:prstGeom prst="line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uppieren 55"/>
          <p:cNvGrpSpPr/>
          <p:nvPr/>
        </p:nvGrpSpPr>
        <p:grpSpPr>
          <a:xfrm>
            <a:off x="4416990" y="5415736"/>
            <a:ext cx="936104" cy="432048"/>
            <a:chOff x="3131840" y="2060848"/>
            <a:chExt cx="1728192" cy="720080"/>
          </a:xfrm>
        </p:grpSpPr>
        <p:sp>
          <p:nvSpPr>
            <p:cNvPr id="57" name="Ellipse 56"/>
            <p:cNvSpPr/>
            <p:nvPr/>
          </p:nvSpPr>
          <p:spPr>
            <a:xfrm>
              <a:off x="3635896" y="2060848"/>
              <a:ext cx="720080" cy="7200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8" name="Gerade Verbindung 57"/>
            <p:cNvCxnSpPr>
              <a:stCxn id="57" idx="6"/>
              <a:endCxn id="57" idx="1"/>
            </p:cNvCxnSpPr>
            <p:nvPr/>
          </p:nvCxnSpPr>
          <p:spPr>
            <a:xfrm flipH="1" flipV="1">
              <a:off x="3741349" y="2166301"/>
              <a:ext cx="614627" cy="2545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58"/>
            <p:cNvCxnSpPr>
              <a:stCxn id="57" idx="6"/>
              <a:endCxn id="57" idx="1"/>
            </p:cNvCxnSpPr>
            <p:nvPr/>
          </p:nvCxnSpPr>
          <p:spPr>
            <a:xfrm flipH="1" flipV="1">
              <a:off x="3741349" y="2166301"/>
              <a:ext cx="614627" cy="25458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59"/>
            <p:cNvCxnSpPr>
              <a:stCxn id="57" idx="1"/>
              <a:endCxn id="57" idx="6"/>
            </p:cNvCxnSpPr>
            <p:nvPr/>
          </p:nvCxnSpPr>
          <p:spPr>
            <a:xfrm>
              <a:off x="3741349" y="2166301"/>
              <a:ext cx="614627" cy="254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>
              <a:stCxn id="57" idx="6"/>
              <a:endCxn id="57" idx="3"/>
            </p:cNvCxnSpPr>
            <p:nvPr/>
          </p:nvCxnSpPr>
          <p:spPr>
            <a:xfrm flipH="1">
              <a:off x="3741349" y="2420888"/>
              <a:ext cx="614627" cy="2545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>
              <a:stCxn id="57" idx="6"/>
            </p:cNvCxnSpPr>
            <p:nvPr/>
          </p:nvCxnSpPr>
          <p:spPr>
            <a:xfrm>
              <a:off x="4355976" y="2420888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/>
            <p:nvPr/>
          </p:nvCxnSpPr>
          <p:spPr>
            <a:xfrm>
              <a:off x="3131840" y="2420888"/>
              <a:ext cx="50405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feld 63"/>
          <p:cNvSpPr txBox="1"/>
          <p:nvPr/>
        </p:nvSpPr>
        <p:spPr>
          <a:xfrm>
            <a:off x="2992761" y="3917492"/>
            <a:ext cx="189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Pumpe 1</a:t>
            </a:r>
          </a:p>
          <a:p>
            <a:r>
              <a:rPr lang="de-DE" sz="1200" dirty="0"/>
              <a:t>4,74 m -&gt; Alpha2 25-80 180</a:t>
            </a:r>
          </a:p>
        </p:txBody>
      </p:sp>
      <p:sp>
        <p:nvSpPr>
          <p:cNvPr id="65" name="Textfeld 64"/>
          <p:cNvSpPr txBox="1"/>
          <p:nvPr/>
        </p:nvSpPr>
        <p:spPr>
          <a:xfrm>
            <a:off x="4928404" y="5049284"/>
            <a:ext cx="1898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Pumpe 2</a:t>
            </a:r>
          </a:p>
          <a:p>
            <a:r>
              <a:rPr lang="de-DE" sz="1200" dirty="0"/>
              <a:t>5,19 m -&gt; Alpha2 25-80 180</a:t>
            </a:r>
          </a:p>
        </p:txBody>
      </p:sp>
      <p:grpSp>
        <p:nvGrpSpPr>
          <p:cNvPr id="67" name="Gruppieren 66"/>
          <p:cNvGrpSpPr/>
          <p:nvPr/>
        </p:nvGrpSpPr>
        <p:grpSpPr>
          <a:xfrm rot="10800000">
            <a:off x="5096574" y="2833569"/>
            <a:ext cx="509477" cy="130325"/>
            <a:chOff x="1962983" y="4293096"/>
            <a:chExt cx="509477" cy="130325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70" name="Gruppieren 69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73" name="Gleichschenkliges Dreieck 72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4" name="Gleichschenkliges Dreieck 73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71" name="Gerade Verbindung 70"/>
              <p:cNvCxnSpPr>
                <a:stCxn id="74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Ellipse 68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1" name="Gruppieren 90"/>
          <p:cNvGrpSpPr/>
          <p:nvPr/>
        </p:nvGrpSpPr>
        <p:grpSpPr>
          <a:xfrm rot="10800000">
            <a:off x="7133745" y="2355725"/>
            <a:ext cx="509477" cy="130325"/>
            <a:chOff x="1962983" y="4293096"/>
            <a:chExt cx="509477" cy="130325"/>
          </a:xfrm>
        </p:grpSpPr>
        <p:grpSp>
          <p:nvGrpSpPr>
            <p:cNvPr id="92" name="Gruppieren 91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94" name="Gruppieren 93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97" name="Gleichschenkliges Dreieck 96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8" name="Gleichschenkliges Dreieck 97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95" name="Gerade Verbindung 94"/>
              <p:cNvCxnSpPr>
                <a:stCxn id="98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95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Ellipse 92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16" name="Gruppieren 115"/>
          <p:cNvGrpSpPr/>
          <p:nvPr/>
        </p:nvGrpSpPr>
        <p:grpSpPr>
          <a:xfrm>
            <a:off x="1542243" y="4522811"/>
            <a:ext cx="509477" cy="130325"/>
            <a:chOff x="1962983" y="4293096"/>
            <a:chExt cx="509477" cy="130325"/>
          </a:xfrm>
        </p:grpSpPr>
        <p:grpSp>
          <p:nvGrpSpPr>
            <p:cNvPr id="117" name="Gruppieren 116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19" name="Gruppieren 118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22" name="Gleichschenkliges Dreieck 121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3" name="Gleichschenkliges Dreieck 122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20" name="Gerade Verbindung 119"/>
              <p:cNvCxnSpPr>
                <a:stCxn id="123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20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Ellipse 117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4" name="Gruppieren 123"/>
          <p:cNvGrpSpPr/>
          <p:nvPr/>
        </p:nvGrpSpPr>
        <p:grpSpPr>
          <a:xfrm>
            <a:off x="1547664" y="6251003"/>
            <a:ext cx="509477" cy="130325"/>
            <a:chOff x="1962983" y="4293096"/>
            <a:chExt cx="509477" cy="130325"/>
          </a:xfrm>
        </p:grpSpPr>
        <p:grpSp>
          <p:nvGrpSpPr>
            <p:cNvPr id="125" name="Gruppieren 124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27" name="Gruppieren 126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30" name="Gleichschenkliges Dreieck 129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Gleichschenkliges Dreieck 130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28" name="Gerade Verbindung 127"/>
              <p:cNvCxnSpPr>
                <a:stCxn id="131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Gerade Verbindung 128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Ellipse 125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40" name="Gruppieren 139"/>
          <p:cNvGrpSpPr/>
          <p:nvPr/>
        </p:nvGrpSpPr>
        <p:grpSpPr>
          <a:xfrm rot="5400000">
            <a:off x="6628363" y="2749059"/>
            <a:ext cx="509477" cy="130325"/>
            <a:chOff x="1962983" y="4293096"/>
            <a:chExt cx="509477" cy="130325"/>
          </a:xfrm>
        </p:grpSpPr>
        <p:grpSp>
          <p:nvGrpSpPr>
            <p:cNvPr id="141" name="Gruppieren 140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43" name="Gruppieren 142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46" name="Gleichschenkliges Dreieck 145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7" name="Gleichschenkliges Dreieck 146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44" name="Gerade Verbindung 143"/>
              <p:cNvCxnSpPr>
                <a:stCxn id="147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Gerade Verbindung 144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Ellipse 141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85" name="Gruppieren 184"/>
          <p:cNvGrpSpPr/>
          <p:nvPr/>
        </p:nvGrpSpPr>
        <p:grpSpPr>
          <a:xfrm rot="10800000">
            <a:off x="1266481" y="3827426"/>
            <a:ext cx="509477" cy="130325"/>
            <a:chOff x="1962983" y="4293096"/>
            <a:chExt cx="509477" cy="130325"/>
          </a:xfrm>
        </p:grpSpPr>
        <p:grpSp>
          <p:nvGrpSpPr>
            <p:cNvPr id="186" name="Gruppieren 185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88" name="Gruppieren 187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91" name="Gleichschenkliges Dreieck 190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2" name="Gleichschenkliges Dreieck 191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89" name="Gerade Verbindung 188"/>
              <p:cNvCxnSpPr>
                <a:stCxn id="192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 Verbindung 189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7" name="Ellipse 186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01" name="Gerade Verbindung mit Pfeil 200"/>
          <p:cNvCxnSpPr/>
          <p:nvPr/>
        </p:nvCxnSpPr>
        <p:spPr>
          <a:xfrm>
            <a:off x="4353626" y="3866075"/>
            <a:ext cx="39351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Gerade Verbindung mit Pfeil 201"/>
          <p:cNvCxnSpPr/>
          <p:nvPr/>
        </p:nvCxnSpPr>
        <p:spPr>
          <a:xfrm>
            <a:off x="6444208" y="5631760"/>
            <a:ext cx="373731" cy="46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Gerade Verbindung mit Pfeil 202"/>
          <p:cNvCxnSpPr/>
          <p:nvPr/>
        </p:nvCxnSpPr>
        <p:spPr>
          <a:xfrm flipH="1">
            <a:off x="3101674" y="4589434"/>
            <a:ext cx="370047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Gerade Verbindung mit Pfeil 203"/>
          <p:cNvCxnSpPr/>
          <p:nvPr/>
        </p:nvCxnSpPr>
        <p:spPr>
          <a:xfrm flipH="1" flipV="1">
            <a:off x="5615195" y="6316166"/>
            <a:ext cx="399356" cy="47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Gruppieren 212"/>
          <p:cNvGrpSpPr/>
          <p:nvPr/>
        </p:nvGrpSpPr>
        <p:grpSpPr>
          <a:xfrm rot="5400000">
            <a:off x="1431280" y="3935485"/>
            <a:ext cx="88575" cy="87925"/>
            <a:chOff x="2734880" y="3250957"/>
            <a:chExt cx="88575" cy="87925"/>
          </a:xfrm>
        </p:grpSpPr>
        <p:cxnSp>
          <p:nvCxnSpPr>
            <p:cNvPr id="214" name="Gerade Verbindung 213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 Verbindung 214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6" name="Gruppieren 215"/>
          <p:cNvGrpSpPr/>
          <p:nvPr/>
        </p:nvGrpSpPr>
        <p:grpSpPr>
          <a:xfrm rot="5400000">
            <a:off x="1700294" y="4625693"/>
            <a:ext cx="88575" cy="87925"/>
            <a:chOff x="2734880" y="3250957"/>
            <a:chExt cx="88575" cy="87925"/>
          </a:xfrm>
        </p:grpSpPr>
        <p:cxnSp>
          <p:nvCxnSpPr>
            <p:cNvPr id="217" name="Gerade Verbindung 216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Gerade Verbindung 217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uppieren 218"/>
          <p:cNvGrpSpPr/>
          <p:nvPr/>
        </p:nvGrpSpPr>
        <p:grpSpPr>
          <a:xfrm rot="5400000">
            <a:off x="1713026" y="6352493"/>
            <a:ext cx="88575" cy="87925"/>
            <a:chOff x="2734880" y="3250957"/>
            <a:chExt cx="88575" cy="87925"/>
          </a:xfrm>
        </p:grpSpPr>
        <p:cxnSp>
          <p:nvCxnSpPr>
            <p:cNvPr id="220" name="Gerade Verbindung 219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Gerade Verbindung 220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5" name="Gruppieren 224"/>
          <p:cNvGrpSpPr/>
          <p:nvPr/>
        </p:nvGrpSpPr>
        <p:grpSpPr>
          <a:xfrm rot="10800000">
            <a:off x="6773651" y="2736923"/>
            <a:ext cx="88575" cy="87925"/>
            <a:chOff x="2734880" y="3250957"/>
            <a:chExt cx="88575" cy="87925"/>
          </a:xfrm>
        </p:grpSpPr>
        <p:cxnSp>
          <p:nvCxnSpPr>
            <p:cNvPr id="226" name="Gerade Verbindung 225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Gerade Verbindung 226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4" name="Gruppieren 233"/>
          <p:cNvGrpSpPr/>
          <p:nvPr/>
        </p:nvGrpSpPr>
        <p:grpSpPr>
          <a:xfrm rot="5400000">
            <a:off x="5264565" y="2950029"/>
            <a:ext cx="88575" cy="87925"/>
            <a:chOff x="2734880" y="3250957"/>
            <a:chExt cx="88575" cy="87925"/>
          </a:xfrm>
        </p:grpSpPr>
        <p:cxnSp>
          <p:nvCxnSpPr>
            <p:cNvPr id="235" name="Gerade Verbindung 234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Gerade Verbindung 235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Freihandform 239"/>
          <p:cNvSpPr/>
          <p:nvPr/>
        </p:nvSpPr>
        <p:spPr>
          <a:xfrm>
            <a:off x="7481115" y="2461025"/>
            <a:ext cx="929640" cy="453024"/>
          </a:xfrm>
          <a:custGeom>
            <a:avLst/>
            <a:gdLst>
              <a:gd name="connsiteX0" fmla="*/ 0 w 929640"/>
              <a:gd name="connsiteY0" fmla="*/ 0 h 453024"/>
              <a:gd name="connsiteX1" fmla="*/ 190500 w 929640"/>
              <a:gd name="connsiteY1" fmla="*/ 441960 h 453024"/>
              <a:gd name="connsiteX2" fmla="*/ 624840 w 929640"/>
              <a:gd name="connsiteY2" fmla="*/ 327660 h 453024"/>
              <a:gd name="connsiteX3" fmla="*/ 929640 w 929640"/>
              <a:gd name="connsiteY3" fmla="*/ 419100 h 453024"/>
              <a:gd name="connsiteX4" fmla="*/ 929640 w 929640"/>
              <a:gd name="connsiteY4" fmla="*/ 419100 h 453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9640" h="453024">
                <a:moveTo>
                  <a:pt x="0" y="0"/>
                </a:moveTo>
                <a:cubicBezTo>
                  <a:pt x="43180" y="193675"/>
                  <a:pt x="86360" y="387350"/>
                  <a:pt x="190500" y="441960"/>
                </a:cubicBezTo>
                <a:cubicBezTo>
                  <a:pt x="294640" y="496570"/>
                  <a:pt x="501650" y="331470"/>
                  <a:pt x="624840" y="327660"/>
                </a:cubicBezTo>
                <a:cubicBezTo>
                  <a:pt x="748030" y="323850"/>
                  <a:pt x="929640" y="419100"/>
                  <a:pt x="929640" y="419100"/>
                </a:cubicBezTo>
                <a:lnTo>
                  <a:pt x="929640" y="41910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4" name="Gruppieren 243"/>
          <p:cNvGrpSpPr/>
          <p:nvPr/>
        </p:nvGrpSpPr>
        <p:grpSpPr>
          <a:xfrm rot="5400000">
            <a:off x="7294455" y="2447513"/>
            <a:ext cx="88575" cy="87925"/>
            <a:chOff x="2734880" y="3250957"/>
            <a:chExt cx="88575" cy="87925"/>
          </a:xfrm>
        </p:grpSpPr>
        <p:cxnSp>
          <p:nvCxnSpPr>
            <p:cNvPr id="245" name="Gerade Verbindung 244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 Verbindung 245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7" name="Textfeld 246"/>
          <p:cNvSpPr txBox="1"/>
          <p:nvPr/>
        </p:nvSpPr>
        <p:spPr>
          <a:xfrm>
            <a:off x="7810083" y="2892403"/>
            <a:ext cx="132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Kugelhahnventile</a:t>
            </a:r>
          </a:p>
        </p:txBody>
      </p:sp>
      <p:grpSp>
        <p:nvGrpSpPr>
          <p:cNvPr id="254" name="Gruppieren 253"/>
          <p:cNvGrpSpPr/>
          <p:nvPr/>
        </p:nvGrpSpPr>
        <p:grpSpPr>
          <a:xfrm rot="16200000">
            <a:off x="4360018" y="2125438"/>
            <a:ext cx="315258" cy="590903"/>
            <a:chOff x="5580112" y="2354666"/>
            <a:chExt cx="409434" cy="723985"/>
          </a:xfrm>
        </p:grpSpPr>
        <p:grpSp>
          <p:nvGrpSpPr>
            <p:cNvPr id="255" name="Gruppieren 254"/>
            <p:cNvGrpSpPr/>
            <p:nvPr/>
          </p:nvGrpSpPr>
          <p:grpSpPr>
            <a:xfrm>
              <a:off x="5580112" y="2354666"/>
              <a:ext cx="409434" cy="723985"/>
              <a:chOff x="3707904" y="1751335"/>
              <a:chExt cx="409434" cy="723985"/>
            </a:xfrm>
          </p:grpSpPr>
          <p:sp>
            <p:nvSpPr>
              <p:cNvPr id="257" name="Ellipse 256"/>
              <p:cNvSpPr/>
              <p:nvPr/>
            </p:nvSpPr>
            <p:spPr>
              <a:xfrm>
                <a:off x="3707904" y="1751335"/>
                <a:ext cx="409434" cy="3815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8" name="Gerade Verbindung 257"/>
              <p:cNvCxnSpPr/>
              <p:nvPr/>
            </p:nvCxnSpPr>
            <p:spPr>
              <a:xfrm rot="5400000" flipV="1">
                <a:off x="3743744" y="2301734"/>
                <a:ext cx="342463" cy="47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6" name="Gerade Verbindung mit Pfeil 255"/>
            <p:cNvCxnSpPr/>
            <p:nvPr/>
          </p:nvCxnSpPr>
          <p:spPr>
            <a:xfrm flipV="1">
              <a:off x="5667297" y="2451716"/>
              <a:ext cx="228072" cy="1874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9" name="Gruppieren 258"/>
          <p:cNvGrpSpPr/>
          <p:nvPr/>
        </p:nvGrpSpPr>
        <p:grpSpPr>
          <a:xfrm rot="16200000">
            <a:off x="6394019" y="2082683"/>
            <a:ext cx="315258" cy="590903"/>
            <a:chOff x="5580112" y="2354666"/>
            <a:chExt cx="409434" cy="723985"/>
          </a:xfrm>
        </p:grpSpPr>
        <p:grpSp>
          <p:nvGrpSpPr>
            <p:cNvPr id="260" name="Gruppieren 259"/>
            <p:cNvGrpSpPr/>
            <p:nvPr/>
          </p:nvGrpSpPr>
          <p:grpSpPr>
            <a:xfrm>
              <a:off x="5580112" y="2354666"/>
              <a:ext cx="409434" cy="723985"/>
              <a:chOff x="3707904" y="1751335"/>
              <a:chExt cx="409434" cy="723985"/>
            </a:xfrm>
          </p:grpSpPr>
          <p:sp>
            <p:nvSpPr>
              <p:cNvPr id="262" name="Ellipse 261"/>
              <p:cNvSpPr/>
              <p:nvPr/>
            </p:nvSpPr>
            <p:spPr>
              <a:xfrm>
                <a:off x="3707904" y="1751335"/>
                <a:ext cx="409434" cy="38152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3" name="Gerade Verbindung 262"/>
              <p:cNvCxnSpPr/>
              <p:nvPr/>
            </p:nvCxnSpPr>
            <p:spPr>
              <a:xfrm rot="5400000" flipV="1">
                <a:off x="3743744" y="2301734"/>
                <a:ext cx="342463" cy="47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1" name="Gerade Verbindung mit Pfeil 260"/>
            <p:cNvCxnSpPr/>
            <p:nvPr/>
          </p:nvCxnSpPr>
          <p:spPr>
            <a:xfrm flipV="1">
              <a:off x="5667297" y="2451716"/>
              <a:ext cx="228072" cy="18741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4" name="Freihandform 263"/>
          <p:cNvSpPr/>
          <p:nvPr/>
        </p:nvSpPr>
        <p:spPr>
          <a:xfrm>
            <a:off x="3397126" y="1447948"/>
            <a:ext cx="891540" cy="868680"/>
          </a:xfrm>
          <a:custGeom>
            <a:avLst/>
            <a:gdLst>
              <a:gd name="connsiteX0" fmla="*/ 891540 w 891540"/>
              <a:gd name="connsiteY0" fmla="*/ 868680 h 868680"/>
              <a:gd name="connsiteX1" fmla="*/ 167640 w 891540"/>
              <a:gd name="connsiteY1" fmla="*/ 670560 h 868680"/>
              <a:gd name="connsiteX2" fmla="*/ 335280 w 891540"/>
              <a:gd name="connsiteY2" fmla="*/ 175260 h 868680"/>
              <a:gd name="connsiteX3" fmla="*/ 0 w 891540"/>
              <a:gd name="connsiteY3" fmla="*/ 0 h 868680"/>
              <a:gd name="connsiteX4" fmla="*/ 0 w 891540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868680">
                <a:moveTo>
                  <a:pt x="891540" y="868680"/>
                </a:moveTo>
                <a:cubicBezTo>
                  <a:pt x="575945" y="827405"/>
                  <a:pt x="260350" y="786130"/>
                  <a:pt x="167640" y="670560"/>
                </a:cubicBezTo>
                <a:cubicBezTo>
                  <a:pt x="74930" y="554990"/>
                  <a:pt x="363220" y="287020"/>
                  <a:pt x="335280" y="175260"/>
                </a:cubicBezTo>
                <a:cubicBezTo>
                  <a:pt x="307340" y="635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5" name="Textfeld 264"/>
          <p:cNvSpPr txBox="1"/>
          <p:nvPr/>
        </p:nvSpPr>
        <p:spPr>
          <a:xfrm>
            <a:off x="2459244" y="1284266"/>
            <a:ext cx="12525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Manometer</a:t>
            </a:r>
          </a:p>
        </p:txBody>
      </p:sp>
      <p:sp>
        <p:nvSpPr>
          <p:cNvPr id="266" name="Textfeld 265"/>
          <p:cNvSpPr txBox="1"/>
          <p:nvPr/>
        </p:nvSpPr>
        <p:spPr>
          <a:xfrm>
            <a:off x="3711837" y="3579587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VL</a:t>
            </a:r>
          </a:p>
        </p:txBody>
      </p:sp>
      <p:sp>
        <p:nvSpPr>
          <p:cNvPr id="267" name="Textfeld 266"/>
          <p:cNvSpPr txBox="1"/>
          <p:nvPr/>
        </p:nvSpPr>
        <p:spPr>
          <a:xfrm>
            <a:off x="2710299" y="4333029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RL</a:t>
            </a:r>
          </a:p>
        </p:txBody>
      </p:sp>
      <p:sp>
        <p:nvSpPr>
          <p:cNvPr id="268" name="Textfeld 267"/>
          <p:cNvSpPr txBox="1"/>
          <p:nvPr/>
        </p:nvSpPr>
        <p:spPr>
          <a:xfrm>
            <a:off x="5651709" y="6373735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RL</a:t>
            </a:r>
          </a:p>
        </p:txBody>
      </p:sp>
      <p:sp>
        <p:nvSpPr>
          <p:cNvPr id="269" name="Textfeld 268"/>
          <p:cNvSpPr txBox="1"/>
          <p:nvPr/>
        </p:nvSpPr>
        <p:spPr>
          <a:xfrm>
            <a:off x="6411892" y="5677663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VL</a:t>
            </a:r>
          </a:p>
        </p:txBody>
      </p:sp>
      <p:cxnSp>
        <p:nvCxnSpPr>
          <p:cNvPr id="3" name="Gerade Verbindung 2"/>
          <p:cNvCxnSpPr>
            <a:stCxn id="48" idx="0"/>
          </p:cNvCxnSpPr>
          <p:nvPr/>
        </p:nvCxnSpPr>
        <p:spPr>
          <a:xfrm flipH="1" flipV="1">
            <a:off x="2850557" y="2185342"/>
            <a:ext cx="1" cy="147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269"/>
          <p:cNvCxnSpPr/>
          <p:nvPr/>
        </p:nvCxnSpPr>
        <p:spPr>
          <a:xfrm flipH="1" flipV="1">
            <a:off x="4885042" y="3481796"/>
            <a:ext cx="16774" cy="1948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/>
        </p:nvCxnSpPr>
        <p:spPr>
          <a:xfrm flipH="1">
            <a:off x="3025189" y="3481796"/>
            <a:ext cx="1859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/>
        </p:nvCxnSpPr>
        <p:spPr>
          <a:xfrm flipV="1">
            <a:off x="3025189" y="2185342"/>
            <a:ext cx="0" cy="129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Rechteck 272"/>
          <p:cNvSpPr/>
          <p:nvPr/>
        </p:nvSpPr>
        <p:spPr>
          <a:xfrm>
            <a:off x="2555776" y="2054537"/>
            <a:ext cx="730921" cy="182485"/>
          </a:xfrm>
          <a:prstGeom prst="rect">
            <a:avLst/>
          </a:pr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Schalter</a:t>
            </a:r>
          </a:p>
        </p:txBody>
      </p:sp>
      <p:cxnSp>
        <p:nvCxnSpPr>
          <p:cNvPr id="275" name="Gerade Verbindung 274"/>
          <p:cNvCxnSpPr/>
          <p:nvPr/>
        </p:nvCxnSpPr>
        <p:spPr>
          <a:xfrm>
            <a:off x="2293365" y="471472"/>
            <a:ext cx="0" cy="2768413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Gerade Verbindung 283"/>
          <p:cNvCxnSpPr/>
          <p:nvPr/>
        </p:nvCxnSpPr>
        <p:spPr>
          <a:xfrm flipV="1">
            <a:off x="2292066" y="3211464"/>
            <a:ext cx="5716554" cy="2842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feld 205"/>
          <p:cNvSpPr txBox="1"/>
          <p:nvPr/>
        </p:nvSpPr>
        <p:spPr>
          <a:xfrm>
            <a:off x="2431430" y="548680"/>
            <a:ext cx="10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unten</a:t>
            </a:r>
          </a:p>
        </p:txBody>
      </p:sp>
      <p:sp>
        <p:nvSpPr>
          <p:cNvPr id="288" name="Textfeld 287"/>
          <p:cNvSpPr txBox="1"/>
          <p:nvPr/>
        </p:nvSpPr>
        <p:spPr>
          <a:xfrm>
            <a:off x="1294793" y="548680"/>
            <a:ext cx="10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oben</a:t>
            </a:r>
          </a:p>
        </p:txBody>
      </p:sp>
      <p:grpSp>
        <p:nvGrpSpPr>
          <p:cNvPr id="271" name="Gruppieren 270"/>
          <p:cNvGrpSpPr/>
          <p:nvPr/>
        </p:nvGrpSpPr>
        <p:grpSpPr>
          <a:xfrm rot="5400000">
            <a:off x="4567258" y="2668006"/>
            <a:ext cx="509477" cy="130325"/>
            <a:chOff x="1962983" y="4293096"/>
            <a:chExt cx="509477" cy="130325"/>
          </a:xfrm>
        </p:grpSpPr>
        <p:grpSp>
          <p:nvGrpSpPr>
            <p:cNvPr id="272" name="Gruppieren 271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276" name="Gruppieren 275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279" name="Gleichschenkliges Dreieck 278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0" name="Gleichschenkliges Dreieck 279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77" name="Gerade Verbindung 276"/>
              <p:cNvCxnSpPr>
                <a:stCxn id="280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Gerade Verbindung 277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4" name="Ellipse 273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8" name="Gerade Verbindung 7"/>
          <p:cNvCxnSpPr/>
          <p:nvPr/>
        </p:nvCxnSpPr>
        <p:spPr>
          <a:xfrm>
            <a:off x="4837096" y="3064805"/>
            <a:ext cx="268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4928404" y="3048143"/>
            <a:ext cx="45719" cy="45719"/>
          </a:xfrm>
          <a:prstGeom prst="rect">
            <a:avLst/>
          </a:pr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Freihandform 10"/>
          <p:cNvSpPr/>
          <p:nvPr/>
        </p:nvSpPr>
        <p:spPr>
          <a:xfrm>
            <a:off x="4960620" y="3101340"/>
            <a:ext cx="990600" cy="673674"/>
          </a:xfrm>
          <a:custGeom>
            <a:avLst/>
            <a:gdLst>
              <a:gd name="connsiteX0" fmla="*/ 0 w 990600"/>
              <a:gd name="connsiteY0" fmla="*/ 0 h 673674"/>
              <a:gd name="connsiteX1" fmla="*/ 624840 w 990600"/>
              <a:gd name="connsiteY1" fmla="*/ 609600 h 673674"/>
              <a:gd name="connsiteX2" fmla="*/ 990600 w 990600"/>
              <a:gd name="connsiteY2" fmla="*/ 655320 h 673674"/>
              <a:gd name="connsiteX3" fmla="*/ 990600 w 990600"/>
              <a:gd name="connsiteY3" fmla="*/ 655320 h 673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0600" h="673674">
                <a:moveTo>
                  <a:pt x="0" y="0"/>
                </a:moveTo>
                <a:cubicBezTo>
                  <a:pt x="229870" y="250190"/>
                  <a:pt x="459740" y="500380"/>
                  <a:pt x="624840" y="609600"/>
                </a:cubicBezTo>
                <a:cubicBezTo>
                  <a:pt x="789940" y="718820"/>
                  <a:pt x="990600" y="655320"/>
                  <a:pt x="990600" y="655320"/>
                </a:cubicBezTo>
                <a:lnTo>
                  <a:pt x="990600" y="65532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9" name="Textfeld 228"/>
          <p:cNvSpPr txBox="1"/>
          <p:nvPr/>
        </p:nvSpPr>
        <p:spPr>
          <a:xfrm>
            <a:off x="5857426" y="3615591"/>
            <a:ext cx="1108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Tacosetter</a:t>
            </a:r>
            <a:endParaRPr lang="de-DE" sz="1200" dirty="0"/>
          </a:p>
          <a:p>
            <a:r>
              <a:rPr lang="de-DE" sz="1200" dirty="0"/>
              <a:t>223.1234.000</a:t>
            </a:r>
          </a:p>
        </p:txBody>
      </p:sp>
      <p:grpSp>
        <p:nvGrpSpPr>
          <p:cNvPr id="281" name="Gruppieren 280"/>
          <p:cNvGrpSpPr/>
          <p:nvPr/>
        </p:nvGrpSpPr>
        <p:grpSpPr>
          <a:xfrm rot="5400000">
            <a:off x="6900414" y="2735179"/>
            <a:ext cx="464947" cy="128233"/>
            <a:chOff x="1962983" y="4293096"/>
            <a:chExt cx="509477" cy="130325"/>
          </a:xfrm>
        </p:grpSpPr>
        <p:grpSp>
          <p:nvGrpSpPr>
            <p:cNvPr id="282" name="Gruppieren 281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285" name="Gruppieren 284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289" name="Gleichschenkliges Dreieck 288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0" name="Gleichschenkliges Dreieck 289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86" name="Gerade Verbindung 285"/>
              <p:cNvCxnSpPr>
                <a:stCxn id="290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Gerade Verbindung 286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3" name="Ellipse 282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291" name="Gruppieren 290"/>
          <p:cNvGrpSpPr/>
          <p:nvPr/>
        </p:nvGrpSpPr>
        <p:grpSpPr>
          <a:xfrm rot="5400000">
            <a:off x="7185785" y="2737882"/>
            <a:ext cx="88575" cy="87925"/>
            <a:chOff x="2734880" y="3250957"/>
            <a:chExt cx="88575" cy="87925"/>
          </a:xfrm>
        </p:grpSpPr>
        <p:cxnSp>
          <p:nvCxnSpPr>
            <p:cNvPr id="292" name="Gerade Verbindung 291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Gerade Verbindung 292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4" name="Gruppieren 293"/>
          <p:cNvGrpSpPr/>
          <p:nvPr/>
        </p:nvGrpSpPr>
        <p:grpSpPr>
          <a:xfrm rot="5400000">
            <a:off x="4865094" y="2468716"/>
            <a:ext cx="466724" cy="130324"/>
            <a:chOff x="1962983" y="4293096"/>
            <a:chExt cx="509477" cy="130325"/>
          </a:xfrm>
        </p:grpSpPr>
        <p:grpSp>
          <p:nvGrpSpPr>
            <p:cNvPr id="295" name="Gruppieren 294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297" name="Gruppieren 296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300" name="Gleichschenkliges Dreieck 299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1" name="Gleichschenkliges Dreieck 300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98" name="Gerade Verbindung 297"/>
              <p:cNvCxnSpPr>
                <a:stCxn id="301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Gerade Verbindung 298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6" name="Ellipse 295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02" name="Gruppieren 301"/>
          <p:cNvGrpSpPr/>
          <p:nvPr/>
        </p:nvGrpSpPr>
        <p:grpSpPr>
          <a:xfrm rot="10800000">
            <a:off x="4968973" y="2472227"/>
            <a:ext cx="88574" cy="80547"/>
            <a:chOff x="2734880" y="3250957"/>
            <a:chExt cx="88575" cy="87925"/>
          </a:xfrm>
        </p:grpSpPr>
        <p:cxnSp>
          <p:nvCxnSpPr>
            <p:cNvPr id="303" name="Gerade Verbindung 302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Gerade Verbindung 303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uppieren 229"/>
          <p:cNvGrpSpPr/>
          <p:nvPr/>
        </p:nvGrpSpPr>
        <p:grpSpPr>
          <a:xfrm>
            <a:off x="1175289" y="2947260"/>
            <a:ext cx="1205030" cy="650559"/>
            <a:chOff x="539552" y="1733357"/>
            <a:chExt cx="1205030" cy="650559"/>
          </a:xfrm>
        </p:grpSpPr>
        <p:sp>
          <p:nvSpPr>
            <p:cNvPr id="314" name="Flussdiagramm: Alternativer Prozess 313"/>
            <p:cNvSpPr/>
            <p:nvPr/>
          </p:nvSpPr>
          <p:spPr>
            <a:xfrm rot="5400000">
              <a:off x="946528" y="1786481"/>
              <a:ext cx="369367" cy="34203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23" name="Gruppieren 322"/>
            <p:cNvGrpSpPr/>
            <p:nvPr/>
          </p:nvGrpSpPr>
          <p:grpSpPr>
            <a:xfrm rot="16200000">
              <a:off x="810752" y="1797458"/>
              <a:ext cx="315258" cy="857657"/>
              <a:chOff x="5580112" y="2354666"/>
              <a:chExt cx="409434" cy="1050817"/>
            </a:xfrm>
          </p:grpSpPr>
          <p:grpSp>
            <p:nvGrpSpPr>
              <p:cNvPr id="324" name="Gruppieren 323"/>
              <p:cNvGrpSpPr/>
              <p:nvPr/>
            </p:nvGrpSpPr>
            <p:grpSpPr>
              <a:xfrm>
                <a:off x="5580112" y="2354666"/>
                <a:ext cx="409434" cy="1050817"/>
                <a:chOff x="3707904" y="1751335"/>
                <a:chExt cx="409434" cy="1050817"/>
              </a:xfrm>
            </p:grpSpPr>
            <p:sp>
              <p:nvSpPr>
                <p:cNvPr id="326" name="Ellipse 325"/>
                <p:cNvSpPr/>
                <p:nvPr/>
              </p:nvSpPr>
              <p:spPr>
                <a:xfrm>
                  <a:off x="3707904" y="1751335"/>
                  <a:ext cx="409434" cy="38152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7" name="Gerade Verbindung 326"/>
                <p:cNvCxnSpPr>
                  <a:endCxn id="338" idx="3"/>
                </p:cNvCxnSpPr>
                <p:nvPr/>
              </p:nvCxnSpPr>
              <p:spPr>
                <a:xfrm rot="5400000">
                  <a:off x="3576685" y="2466217"/>
                  <a:ext cx="669295" cy="25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5" name="Gerade Verbindung mit Pfeil 324"/>
              <p:cNvCxnSpPr/>
              <p:nvPr/>
            </p:nvCxnSpPr>
            <p:spPr>
              <a:xfrm flipV="1">
                <a:off x="5667297" y="2451716"/>
                <a:ext cx="228072" cy="18741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Gruppieren 330"/>
            <p:cNvGrpSpPr/>
            <p:nvPr/>
          </p:nvGrpSpPr>
          <p:grpSpPr>
            <a:xfrm rot="16200000">
              <a:off x="1290860" y="1839709"/>
              <a:ext cx="560074" cy="347370"/>
              <a:chOff x="2752853" y="5345746"/>
              <a:chExt cx="560074" cy="347370"/>
            </a:xfrm>
          </p:grpSpPr>
          <p:grpSp>
            <p:nvGrpSpPr>
              <p:cNvPr id="332" name="Gruppieren 331"/>
              <p:cNvGrpSpPr/>
              <p:nvPr/>
            </p:nvGrpSpPr>
            <p:grpSpPr>
              <a:xfrm>
                <a:off x="2887143" y="5363793"/>
                <a:ext cx="425784" cy="146511"/>
                <a:chOff x="5171663" y="4146585"/>
                <a:chExt cx="1126277" cy="362535"/>
              </a:xfrm>
            </p:grpSpPr>
            <p:cxnSp>
              <p:nvCxnSpPr>
                <p:cNvPr id="340" name="Gerade Verbindung 339"/>
                <p:cNvCxnSpPr/>
                <p:nvPr/>
              </p:nvCxnSpPr>
              <p:spPr>
                <a:xfrm>
                  <a:off x="5171663" y="4326604"/>
                  <a:ext cx="122668" cy="1825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Gerade Verbindung 340"/>
                <p:cNvCxnSpPr/>
                <p:nvPr/>
              </p:nvCxnSpPr>
              <p:spPr>
                <a:xfrm flipH="1">
                  <a:off x="5294332" y="4146585"/>
                  <a:ext cx="23548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Gerade Verbindung 341"/>
                <p:cNvCxnSpPr/>
                <p:nvPr/>
              </p:nvCxnSpPr>
              <p:spPr>
                <a:xfrm>
                  <a:off x="5529819" y="4149080"/>
                  <a:ext cx="26631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Gerade Verbindung 342"/>
                <p:cNvCxnSpPr/>
                <p:nvPr/>
              </p:nvCxnSpPr>
              <p:spPr>
                <a:xfrm flipH="1">
                  <a:off x="5796136" y="4146585"/>
                  <a:ext cx="23548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Gerade Verbindung 343"/>
                <p:cNvCxnSpPr/>
                <p:nvPr/>
              </p:nvCxnSpPr>
              <p:spPr>
                <a:xfrm>
                  <a:off x="6031623" y="4149080"/>
                  <a:ext cx="26631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3" name="Gruppieren 332"/>
              <p:cNvGrpSpPr/>
              <p:nvPr/>
            </p:nvGrpSpPr>
            <p:grpSpPr>
              <a:xfrm rot="5400000">
                <a:off x="2644331" y="5454268"/>
                <a:ext cx="347370" cy="130325"/>
                <a:chOff x="3563887" y="1340768"/>
                <a:chExt cx="3240361" cy="764705"/>
              </a:xfrm>
              <a:noFill/>
            </p:grpSpPr>
            <p:grpSp>
              <p:nvGrpSpPr>
                <p:cNvPr id="335" name="Gruppieren 334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338" name="Gleichschenkliges Dreieck 337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9" name="Gleichschenkliges Dreieck 338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336" name="Gerade Verbindung 335"/>
                <p:cNvCxnSpPr>
                  <a:stCxn id="339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4" name="Gerade Verbindung 333"/>
              <p:cNvCxnSpPr/>
              <p:nvPr/>
            </p:nvCxnSpPr>
            <p:spPr>
              <a:xfrm flipV="1">
                <a:off x="2815136" y="5436544"/>
                <a:ext cx="72007" cy="1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5" name="Freihandform 344"/>
          <p:cNvSpPr/>
          <p:nvPr/>
        </p:nvSpPr>
        <p:spPr>
          <a:xfrm>
            <a:off x="1280513" y="2025723"/>
            <a:ext cx="414004" cy="938687"/>
          </a:xfrm>
          <a:custGeom>
            <a:avLst/>
            <a:gdLst>
              <a:gd name="connsiteX0" fmla="*/ 891540 w 891540"/>
              <a:gd name="connsiteY0" fmla="*/ 868680 h 868680"/>
              <a:gd name="connsiteX1" fmla="*/ 167640 w 891540"/>
              <a:gd name="connsiteY1" fmla="*/ 670560 h 868680"/>
              <a:gd name="connsiteX2" fmla="*/ 335280 w 891540"/>
              <a:gd name="connsiteY2" fmla="*/ 175260 h 868680"/>
              <a:gd name="connsiteX3" fmla="*/ 0 w 891540"/>
              <a:gd name="connsiteY3" fmla="*/ 0 h 868680"/>
              <a:gd name="connsiteX4" fmla="*/ 0 w 891540"/>
              <a:gd name="connsiteY4" fmla="*/ 0 h 86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540" h="868680">
                <a:moveTo>
                  <a:pt x="891540" y="868680"/>
                </a:moveTo>
                <a:cubicBezTo>
                  <a:pt x="575945" y="827405"/>
                  <a:pt x="260350" y="786130"/>
                  <a:pt x="167640" y="670560"/>
                </a:cubicBezTo>
                <a:cubicBezTo>
                  <a:pt x="74930" y="554990"/>
                  <a:pt x="363220" y="287020"/>
                  <a:pt x="335280" y="175260"/>
                </a:cubicBezTo>
                <a:cubicBezTo>
                  <a:pt x="307340" y="6350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Textfeld 345"/>
          <p:cNvSpPr txBox="1"/>
          <p:nvPr/>
        </p:nvSpPr>
        <p:spPr>
          <a:xfrm>
            <a:off x="678086" y="1807225"/>
            <a:ext cx="7453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Ausdehnungs-gefäß</a:t>
            </a:r>
          </a:p>
        </p:txBody>
      </p:sp>
      <p:sp>
        <p:nvSpPr>
          <p:cNvPr id="349" name="Freihandform 348"/>
          <p:cNvSpPr/>
          <p:nvPr/>
        </p:nvSpPr>
        <p:spPr>
          <a:xfrm>
            <a:off x="1687610" y="1797050"/>
            <a:ext cx="426940" cy="1162050"/>
          </a:xfrm>
          <a:custGeom>
            <a:avLst/>
            <a:gdLst>
              <a:gd name="connsiteX0" fmla="*/ 426940 w 426940"/>
              <a:gd name="connsiteY0" fmla="*/ 1162050 h 1162050"/>
              <a:gd name="connsiteX1" fmla="*/ 1490 w 426940"/>
              <a:gd name="connsiteY1" fmla="*/ 838200 h 1162050"/>
              <a:gd name="connsiteX2" fmla="*/ 280890 w 426940"/>
              <a:gd name="connsiteY2" fmla="*/ 298450 h 1162050"/>
              <a:gd name="connsiteX3" fmla="*/ 134840 w 426940"/>
              <a:gd name="connsiteY3" fmla="*/ 0 h 1162050"/>
              <a:gd name="connsiteX4" fmla="*/ 134840 w 426940"/>
              <a:gd name="connsiteY4" fmla="*/ 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940" h="1162050">
                <a:moveTo>
                  <a:pt x="426940" y="1162050"/>
                </a:moveTo>
                <a:cubicBezTo>
                  <a:pt x="226386" y="1072091"/>
                  <a:pt x="25832" y="982133"/>
                  <a:pt x="1490" y="838200"/>
                </a:cubicBezTo>
                <a:cubicBezTo>
                  <a:pt x="-22852" y="694267"/>
                  <a:pt x="258665" y="438150"/>
                  <a:pt x="280890" y="298450"/>
                </a:cubicBezTo>
                <a:cubicBezTo>
                  <a:pt x="303115" y="158750"/>
                  <a:pt x="134840" y="0"/>
                  <a:pt x="134840" y="0"/>
                </a:cubicBezTo>
                <a:lnTo>
                  <a:pt x="134840" y="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Textfeld 349"/>
          <p:cNvSpPr txBox="1"/>
          <p:nvPr/>
        </p:nvSpPr>
        <p:spPr>
          <a:xfrm>
            <a:off x="1407468" y="1447948"/>
            <a:ext cx="717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Überdruck-ventil (3 bar)</a:t>
            </a:r>
          </a:p>
        </p:txBody>
      </p:sp>
      <p:grpSp>
        <p:nvGrpSpPr>
          <p:cNvPr id="352" name="Gruppieren 351"/>
          <p:cNvGrpSpPr/>
          <p:nvPr/>
        </p:nvGrpSpPr>
        <p:grpSpPr>
          <a:xfrm>
            <a:off x="2928428" y="4877191"/>
            <a:ext cx="1205030" cy="650559"/>
            <a:chOff x="539552" y="1733357"/>
            <a:chExt cx="1205030" cy="650559"/>
          </a:xfrm>
        </p:grpSpPr>
        <p:sp>
          <p:nvSpPr>
            <p:cNvPr id="353" name="Flussdiagramm: Alternativer Prozess 352"/>
            <p:cNvSpPr/>
            <p:nvPr/>
          </p:nvSpPr>
          <p:spPr>
            <a:xfrm rot="5400000">
              <a:off x="946528" y="1786481"/>
              <a:ext cx="369367" cy="342038"/>
            </a:xfrm>
            <a:prstGeom prst="flowChartAlternateProcess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55" name="Gruppieren 354"/>
            <p:cNvGrpSpPr/>
            <p:nvPr/>
          </p:nvGrpSpPr>
          <p:grpSpPr>
            <a:xfrm rot="16200000">
              <a:off x="810752" y="1797458"/>
              <a:ext cx="315258" cy="857657"/>
              <a:chOff x="5580112" y="2354666"/>
              <a:chExt cx="409434" cy="1050817"/>
            </a:xfrm>
          </p:grpSpPr>
          <p:grpSp>
            <p:nvGrpSpPr>
              <p:cNvPr id="372" name="Gruppieren 371"/>
              <p:cNvGrpSpPr/>
              <p:nvPr/>
            </p:nvGrpSpPr>
            <p:grpSpPr>
              <a:xfrm>
                <a:off x="5580112" y="2354666"/>
                <a:ext cx="409434" cy="1050817"/>
                <a:chOff x="3707904" y="1751335"/>
                <a:chExt cx="409434" cy="1050817"/>
              </a:xfrm>
            </p:grpSpPr>
            <p:sp>
              <p:nvSpPr>
                <p:cNvPr id="374" name="Ellipse 373"/>
                <p:cNvSpPr/>
                <p:nvPr/>
              </p:nvSpPr>
              <p:spPr>
                <a:xfrm>
                  <a:off x="3707904" y="1751335"/>
                  <a:ext cx="409434" cy="38152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5" name="Gerade Verbindung 374"/>
                <p:cNvCxnSpPr>
                  <a:endCxn id="363" idx="3"/>
                </p:cNvCxnSpPr>
                <p:nvPr/>
              </p:nvCxnSpPr>
              <p:spPr>
                <a:xfrm rot="5400000">
                  <a:off x="3576685" y="2466217"/>
                  <a:ext cx="669295" cy="257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73" name="Gerade Verbindung mit Pfeil 372"/>
              <p:cNvCxnSpPr/>
              <p:nvPr/>
            </p:nvCxnSpPr>
            <p:spPr>
              <a:xfrm flipV="1">
                <a:off x="5667297" y="2451716"/>
                <a:ext cx="228072" cy="18741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7" name="Gruppieren 356"/>
            <p:cNvGrpSpPr/>
            <p:nvPr/>
          </p:nvGrpSpPr>
          <p:grpSpPr>
            <a:xfrm rot="16200000">
              <a:off x="1290860" y="1839709"/>
              <a:ext cx="560074" cy="347370"/>
              <a:chOff x="2752853" y="5345746"/>
              <a:chExt cx="560074" cy="347370"/>
            </a:xfrm>
          </p:grpSpPr>
          <p:grpSp>
            <p:nvGrpSpPr>
              <p:cNvPr id="358" name="Gruppieren 357"/>
              <p:cNvGrpSpPr/>
              <p:nvPr/>
            </p:nvGrpSpPr>
            <p:grpSpPr>
              <a:xfrm>
                <a:off x="2887143" y="5363793"/>
                <a:ext cx="425784" cy="146511"/>
                <a:chOff x="5171663" y="4146585"/>
                <a:chExt cx="1126277" cy="362535"/>
              </a:xfrm>
            </p:grpSpPr>
            <p:cxnSp>
              <p:nvCxnSpPr>
                <p:cNvPr id="365" name="Gerade Verbindung 364"/>
                <p:cNvCxnSpPr/>
                <p:nvPr/>
              </p:nvCxnSpPr>
              <p:spPr>
                <a:xfrm>
                  <a:off x="5171663" y="4326604"/>
                  <a:ext cx="122668" cy="18251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Gerade Verbindung 365"/>
                <p:cNvCxnSpPr/>
                <p:nvPr/>
              </p:nvCxnSpPr>
              <p:spPr>
                <a:xfrm flipH="1">
                  <a:off x="5294332" y="4146585"/>
                  <a:ext cx="23548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Gerade Verbindung 366"/>
                <p:cNvCxnSpPr/>
                <p:nvPr/>
              </p:nvCxnSpPr>
              <p:spPr>
                <a:xfrm>
                  <a:off x="5529819" y="4149080"/>
                  <a:ext cx="26631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Gerade Verbindung 367"/>
                <p:cNvCxnSpPr/>
                <p:nvPr/>
              </p:nvCxnSpPr>
              <p:spPr>
                <a:xfrm flipH="1">
                  <a:off x="5796136" y="4146585"/>
                  <a:ext cx="23548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Gerade Verbindung 368"/>
                <p:cNvCxnSpPr/>
                <p:nvPr/>
              </p:nvCxnSpPr>
              <p:spPr>
                <a:xfrm>
                  <a:off x="6031623" y="4149080"/>
                  <a:ext cx="266317" cy="3600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9" name="Gruppieren 358"/>
              <p:cNvGrpSpPr/>
              <p:nvPr/>
            </p:nvGrpSpPr>
            <p:grpSpPr>
              <a:xfrm rot="5400000">
                <a:off x="2644331" y="5454268"/>
                <a:ext cx="347370" cy="130325"/>
                <a:chOff x="3563887" y="1340768"/>
                <a:chExt cx="3240361" cy="764705"/>
              </a:xfrm>
              <a:noFill/>
            </p:grpSpPr>
            <p:grpSp>
              <p:nvGrpSpPr>
                <p:cNvPr id="361" name="Gruppieren 360"/>
                <p:cNvGrpSpPr/>
                <p:nvPr/>
              </p:nvGrpSpPr>
              <p:grpSpPr>
                <a:xfrm rot="5400000">
                  <a:off x="4045630" y="859025"/>
                  <a:ext cx="764705" cy="1728192"/>
                  <a:chOff x="2987824" y="1192558"/>
                  <a:chExt cx="144016" cy="292226"/>
                </a:xfrm>
                <a:grpFill/>
              </p:grpSpPr>
              <p:sp>
                <p:nvSpPr>
                  <p:cNvPr id="363" name="Gleichschenkliges Dreieck 362"/>
                  <p:cNvSpPr/>
                  <p:nvPr/>
                </p:nvSpPr>
                <p:spPr>
                  <a:xfrm>
                    <a:off x="2987824" y="1340768"/>
                    <a:ext cx="144016" cy="144016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64" name="Gleichschenkliges Dreieck 363"/>
                  <p:cNvSpPr/>
                  <p:nvPr/>
                </p:nvSpPr>
                <p:spPr>
                  <a:xfrm rot="10800000">
                    <a:off x="2987824" y="1192558"/>
                    <a:ext cx="144016" cy="148210"/>
                  </a:xfrm>
                  <a:prstGeom prst="triangle">
                    <a:avLst/>
                  </a:prstGeom>
                  <a:grp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362" name="Gerade Verbindung 361"/>
                <p:cNvCxnSpPr>
                  <a:stCxn id="364" idx="3"/>
                </p:cNvCxnSpPr>
                <p:nvPr/>
              </p:nvCxnSpPr>
              <p:spPr>
                <a:xfrm>
                  <a:off x="5292078" y="1723120"/>
                  <a:ext cx="1512170" cy="1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0" name="Gerade Verbindung 359"/>
              <p:cNvCxnSpPr/>
              <p:nvPr/>
            </p:nvCxnSpPr>
            <p:spPr>
              <a:xfrm flipV="1">
                <a:off x="2815136" y="5436544"/>
                <a:ext cx="72007" cy="10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uppieren 382"/>
          <p:cNvGrpSpPr/>
          <p:nvPr/>
        </p:nvGrpSpPr>
        <p:grpSpPr>
          <a:xfrm rot="10800000">
            <a:off x="1461190" y="5599918"/>
            <a:ext cx="509477" cy="130325"/>
            <a:chOff x="1962983" y="4293096"/>
            <a:chExt cx="509477" cy="130325"/>
          </a:xfrm>
        </p:grpSpPr>
        <p:grpSp>
          <p:nvGrpSpPr>
            <p:cNvPr id="384" name="Gruppieren 383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386" name="Gruppieren 385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389" name="Gleichschenkliges Dreieck 388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0" name="Gleichschenkliges Dreieck 389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387" name="Gerade Verbindung 386"/>
              <p:cNvCxnSpPr>
                <a:stCxn id="390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Gerade Verbindung 387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Ellipse 384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91" name="Gruppieren 390"/>
          <p:cNvGrpSpPr/>
          <p:nvPr/>
        </p:nvGrpSpPr>
        <p:grpSpPr>
          <a:xfrm rot="5400000">
            <a:off x="1625989" y="5707977"/>
            <a:ext cx="88575" cy="87925"/>
            <a:chOff x="2734880" y="3250957"/>
            <a:chExt cx="88575" cy="87925"/>
          </a:xfrm>
        </p:grpSpPr>
        <p:cxnSp>
          <p:nvCxnSpPr>
            <p:cNvPr id="392" name="Gerade Verbindung 391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 Verbindung 392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4" name="Gerade Verbindung 393"/>
          <p:cNvCxnSpPr/>
          <p:nvPr/>
        </p:nvCxnSpPr>
        <p:spPr>
          <a:xfrm>
            <a:off x="3512953" y="5279788"/>
            <a:ext cx="0" cy="3565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Gerade Verbindung 394"/>
          <p:cNvCxnSpPr/>
          <p:nvPr/>
        </p:nvCxnSpPr>
        <p:spPr>
          <a:xfrm flipV="1">
            <a:off x="1759814" y="3362912"/>
            <a:ext cx="0" cy="4936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/>
        </p:nvSpPr>
        <p:spPr>
          <a:xfrm>
            <a:off x="0" y="44624"/>
            <a:ext cx="505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Anschluss an Fernkältenetz</a:t>
            </a:r>
          </a:p>
        </p:txBody>
      </p:sp>
    </p:spTree>
    <p:extLst>
      <p:ext uri="{BB962C8B-B14F-4D97-AF65-F5344CB8AC3E}">
        <p14:creationId xmlns:p14="http://schemas.microsoft.com/office/powerpoint/2010/main" val="1781768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729" y="0"/>
            <a:ext cx="6804977" cy="796950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Fernkältewärmeübertrager</a:t>
            </a:r>
            <a:r>
              <a:rPr lang="de-DE" dirty="0"/>
              <a:t> I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63" y="665737"/>
            <a:ext cx="5377270" cy="4032953"/>
          </a:xfrm>
        </p:spPr>
      </p:pic>
      <p:sp>
        <p:nvSpPr>
          <p:cNvPr id="6" name="Textfeld 5"/>
          <p:cNvSpPr txBox="1"/>
          <p:nvPr/>
        </p:nvSpPr>
        <p:spPr>
          <a:xfrm>
            <a:off x="-729" y="3474049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Membranausdenungsgefäß</a:t>
            </a:r>
            <a:r>
              <a:rPr lang="de-DE" dirty="0"/>
              <a:t>: Vordruck 2,3 bar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-15537" y="1642491"/>
            <a:ext cx="305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Analoges Manometer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-15537" y="2381155"/>
            <a:ext cx="233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Überdruckventil: 3 bar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-15537" y="201182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Entlüftungsventil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2144703" y="1556792"/>
            <a:ext cx="3939465" cy="2703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flipV="1">
            <a:off x="1834967" y="1691974"/>
            <a:ext cx="4753257" cy="5045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8" idx="3"/>
          </p:cNvCxnSpPr>
          <p:nvPr/>
        </p:nvCxnSpPr>
        <p:spPr>
          <a:xfrm flipV="1">
            <a:off x="2324215" y="1827157"/>
            <a:ext cx="4696057" cy="7386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/>
          <p:nvPr/>
        </p:nvCxnSpPr>
        <p:spPr>
          <a:xfrm>
            <a:off x="2771071" y="3690073"/>
            <a:ext cx="1656184" cy="2880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81623" y="838453"/>
            <a:ext cx="21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Pumpe: </a:t>
            </a:r>
            <a:r>
              <a:rPr lang="de-DE" dirty="0" err="1"/>
              <a:t>Grundfoß</a:t>
            </a:r>
            <a:r>
              <a:rPr lang="de-DE" dirty="0"/>
              <a:t> Alpha2 25-80 180</a:t>
            </a:r>
          </a:p>
        </p:txBody>
      </p:sp>
      <p:pic>
        <p:nvPicPr>
          <p:cNvPr id="23" name="Inhaltsplatzhalt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00" y="3215363"/>
            <a:ext cx="2746400" cy="3661867"/>
          </a:xfrm>
          <a:prstGeom prst="rect">
            <a:avLst/>
          </a:prstGeom>
        </p:spPr>
      </p:pic>
      <p:cxnSp>
        <p:nvCxnSpPr>
          <p:cNvPr id="29" name="Gerade Verbindung mit Pfeil 28"/>
          <p:cNvCxnSpPr/>
          <p:nvPr/>
        </p:nvCxnSpPr>
        <p:spPr>
          <a:xfrm flipV="1">
            <a:off x="3599163" y="4653136"/>
            <a:ext cx="3997173" cy="393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3599163" y="5661248"/>
            <a:ext cx="406918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/>
          <p:cNvSpPr txBox="1"/>
          <p:nvPr/>
        </p:nvSpPr>
        <p:spPr>
          <a:xfrm>
            <a:off x="1297117" y="5060036"/>
            <a:ext cx="232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Manuelle Kugelhähne, Vor- und Rücklauf</a:t>
            </a:r>
          </a:p>
        </p:txBody>
      </p:sp>
      <p:cxnSp>
        <p:nvCxnSpPr>
          <p:cNvPr id="36" name="Gerade Verbindung mit Pfeil 35"/>
          <p:cNvCxnSpPr/>
          <p:nvPr/>
        </p:nvCxnSpPr>
        <p:spPr>
          <a:xfrm>
            <a:off x="2627784" y="1161618"/>
            <a:ext cx="1799471" cy="323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k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063346"/>
              </p:ext>
            </p:extLst>
          </p:nvPr>
        </p:nvGraphicFramePr>
        <p:xfrm>
          <a:off x="1945451" y="798435"/>
          <a:ext cx="825620" cy="726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1" name="Acrobat Document" showAsIcon="1" r:id="rId5" imgW="914400" imgH="771480" progId="AcroExch.Document.2015">
                  <p:link updateAutomatic="1"/>
                </p:oleObj>
              </mc:Choice>
              <mc:Fallback>
                <p:oleObj name="Acrobat Document" showAsIcon="1" r:id="rId5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45451" y="798435"/>
                        <a:ext cx="825620" cy="726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521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56792"/>
            <a:ext cx="3881405" cy="2911054"/>
          </a:xfrm>
        </p:spPr>
      </p:pic>
      <p:cxnSp>
        <p:nvCxnSpPr>
          <p:cNvPr id="8" name="Gerade Verbindung mit Pfeil 7"/>
          <p:cNvCxnSpPr/>
          <p:nvPr/>
        </p:nvCxnSpPr>
        <p:spPr>
          <a:xfrm flipV="1">
            <a:off x="2843079" y="3573016"/>
            <a:ext cx="3673137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>
            <a:off x="2051720" y="3198590"/>
            <a:ext cx="3672408" cy="15840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2555776" y="2276872"/>
            <a:ext cx="5112568" cy="14401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N:\Forschung\EBC_Lueftungspruefstand_hfr\Students\mho-jwi\(B) Klimaprüfstand\Doku\Bilder\Fernkälte\Fernkäte_Wärmeübertrager_2\Kugelhaehne_WUT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288032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Gerade Verbindung mit Pfeil 13"/>
          <p:cNvCxnSpPr/>
          <p:nvPr/>
        </p:nvCxnSpPr>
        <p:spPr>
          <a:xfrm flipH="1" flipV="1">
            <a:off x="2267744" y="5661248"/>
            <a:ext cx="3096344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 flipH="1" flipV="1">
            <a:off x="2555776" y="5085184"/>
            <a:ext cx="2808312" cy="7920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el 1"/>
          <p:cNvSpPr>
            <a:spLocks noGrp="1"/>
          </p:cNvSpPr>
          <p:nvPr>
            <p:ph type="title"/>
          </p:nvPr>
        </p:nvSpPr>
        <p:spPr>
          <a:xfrm>
            <a:off x="-729" y="0"/>
            <a:ext cx="6732969" cy="796950"/>
          </a:xfrm>
        </p:spPr>
        <p:txBody>
          <a:bodyPr>
            <a:normAutofit/>
          </a:bodyPr>
          <a:lstStyle/>
          <a:p>
            <a:pPr algn="l"/>
            <a:r>
              <a:rPr lang="de-DE" dirty="0" err="1"/>
              <a:t>Fernkältwärmeübertrager</a:t>
            </a:r>
            <a:r>
              <a:rPr lang="de-DE" dirty="0"/>
              <a:t> II</a:t>
            </a:r>
          </a:p>
        </p:txBody>
      </p:sp>
      <p:sp>
        <p:nvSpPr>
          <p:cNvPr id="25" name="Textfeld 24"/>
          <p:cNvSpPr txBox="1"/>
          <p:nvPr/>
        </p:nvSpPr>
        <p:spPr>
          <a:xfrm>
            <a:off x="-729" y="3537882"/>
            <a:ext cx="284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Membranausdenungsgefäß</a:t>
            </a:r>
            <a:r>
              <a:rPr lang="de-DE" dirty="0"/>
              <a:t>: Vordruck 2,3 bar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5347652" y="5643496"/>
            <a:ext cx="2320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Manuelle Kugelhähne, Vor- und Rücklauf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49432" y="2875425"/>
            <a:ext cx="214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Pumpe: </a:t>
            </a:r>
            <a:r>
              <a:rPr lang="de-DE" dirty="0" err="1"/>
              <a:t>Grundfoß</a:t>
            </a:r>
            <a:r>
              <a:rPr lang="de-DE" dirty="0"/>
              <a:t> Alpha2 25-80 180</a:t>
            </a:r>
          </a:p>
        </p:txBody>
      </p:sp>
      <p:graphicFrame>
        <p:nvGraphicFramePr>
          <p:cNvPr id="29" name="Objek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018033"/>
              </p:ext>
            </p:extLst>
          </p:nvPr>
        </p:nvGraphicFramePr>
        <p:xfrm>
          <a:off x="1854200" y="2906884"/>
          <a:ext cx="827087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Acrobat Document" showAsIcon="1" r:id="rId5" imgW="914400" imgH="771480" progId="AcroExch.Document.2015">
                  <p:link updateAutomatic="1"/>
                </p:oleObj>
              </mc:Choice>
              <mc:Fallback>
                <p:oleObj name="Acrobat Document" showAsIcon="1" r:id="rId5" imgW="914400" imgH="771480" progId="AcroExch.Document.2015">
                  <p:link updateAutomatic="1"/>
                  <p:pic>
                    <p:nvPicPr>
                      <p:cNvPr id="0" name="Objek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4200" y="2906884"/>
                        <a:ext cx="827087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Gerade Verbindung mit Pfeil 30"/>
          <p:cNvCxnSpPr/>
          <p:nvPr/>
        </p:nvCxnSpPr>
        <p:spPr>
          <a:xfrm flipH="1">
            <a:off x="3059832" y="4995174"/>
            <a:ext cx="1944216" cy="540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feld 1027"/>
          <p:cNvSpPr txBox="1"/>
          <p:nvPr/>
        </p:nvSpPr>
        <p:spPr>
          <a:xfrm>
            <a:off x="5220072" y="4869160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Fernkälte-</a:t>
            </a:r>
            <a:r>
              <a:rPr lang="de-DE" dirty="0" err="1"/>
              <a:t>Wärmeübertrager</a:t>
            </a:r>
            <a:r>
              <a:rPr lang="de-DE" dirty="0"/>
              <a:t> </a:t>
            </a:r>
          </a:p>
        </p:txBody>
      </p:sp>
      <p:graphicFrame>
        <p:nvGraphicFramePr>
          <p:cNvPr id="1029" name="Objekt 10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928285"/>
              </p:ext>
            </p:extLst>
          </p:nvPr>
        </p:nvGraphicFramePr>
        <p:xfrm>
          <a:off x="8028384" y="474614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Acrobat Document" showAsIcon="1" r:id="rId7" imgW="914400" imgH="771480" progId="AcroExch.Document.2015">
                  <p:link updateAutomatic="1"/>
                </p:oleObj>
              </mc:Choice>
              <mc:Fallback>
                <p:oleObj name="Acrobat Document" showAsIcon="1" r:id="rId7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28384" y="474614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776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79" y="0"/>
            <a:ext cx="3054053" cy="476672"/>
          </a:xfrm>
        </p:spPr>
        <p:txBody>
          <a:bodyPr>
            <a:normAutofit/>
          </a:bodyPr>
          <a:lstStyle/>
          <a:p>
            <a:pPr algn="l"/>
            <a:r>
              <a:rPr lang="de-DE" sz="1800" dirty="0"/>
              <a:t>Rückseitige Ansicht Prüfstand</a:t>
            </a:r>
          </a:p>
        </p:txBody>
      </p:sp>
      <p:pic>
        <p:nvPicPr>
          <p:cNvPr id="2050" name="Picture 2" descr="N:\Forschung\EBC_Lueftungspruefstand_hfr\Students\mho-jwi\(B) Klimaprüfstand\Doku\Bilder\Prüfstand\Ablaufventile_W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84784"/>
            <a:ext cx="6785546" cy="508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1259632" y="1484784"/>
            <a:ext cx="5832648" cy="144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/>
          <p:cNvSpPr txBox="1"/>
          <p:nvPr/>
        </p:nvSpPr>
        <p:spPr>
          <a:xfrm>
            <a:off x="35350" y="1237402"/>
            <a:ext cx="1728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Tacosetter</a:t>
            </a:r>
            <a:r>
              <a:rPr lang="de-DE" dirty="0"/>
              <a:t>, </a:t>
            </a:r>
            <a:r>
              <a:rPr lang="de-DE" sz="1200" dirty="0"/>
              <a:t>wird auf einen Volumenstrom bei Betriebsdruck eingestellt, sodass die Pumpe nicht gegen geschlossene Ventile fördert</a:t>
            </a:r>
          </a:p>
        </p:txBody>
      </p:sp>
      <p:cxnSp>
        <p:nvCxnSpPr>
          <p:cNvPr id="12" name="Gerade Verbindung mit Pfeil 11"/>
          <p:cNvCxnSpPr/>
          <p:nvPr/>
        </p:nvCxnSpPr>
        <p:spPr>
          <a:xfrm>
            <a:off x="1115616" y="3356992"/>
            <a:ext cx="2592288" cy="6723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/>
          <p:cNvSpPr txBox="1"/>
          <p:nvPr/>
        </p:nvSpPr>
        <p:spPr>
          <a:xfrm>
            <a:off x="179512" y="2996952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Ablauf WÜT</a:t>
            </a:r>
          </a:p>
        </p:txBody>
      </p:sp>
      <p:cxnSp>
        <p:nvCxnSpPr>
          <p:cNvPr id="15" name="Gerade Verbindung mit Pfeil 14"/>
          <p:cNvCxnSpPr/>
          <p:nvPr/>
        </p:nvCxnSpPr>
        <p:spPr>
          <a:xfrm flipV="1">
            <a:off x="1691680" y="4509120"/>
            <a:ext cx="6408712" cy="3600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611560" y="4544653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Ablauf WÜT</a:t>
            </a:r>
          </a:p>
        </p:txBody>
      </p:sp>
      <p:cxnSp>
        <p:nvCxnSpPr>
          <p:cNvPr id="18" name="Gerade Verbindung mit Pfeil 17"/>
          <p:cNvCxnSpPr/>
          <p:nvPr/>
        </p:nvCxnSpPr>
        <p:spPr>
          <a:xfrm>
            <a:off x="1691680" y="4221088"/>
            <a:ext cx="4320480" cy="2160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/>
          <p:cNvSpPr txBox="1"/>
          <p:nvPr/>
        </p:nvSpPr>
        <p:spPr>
          <a:xfrm>
            <a:off x="71671" y="3790781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Anschluss für Manometer</a:t>
            </a:r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8797307"/>
              </p:ext>
            </p:extLst>
          </p:nvPr>
        </p:nvGraphicFramePr>
        <p:xfrm>
          <a:off x="1234480" y="242088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Acrobat Document" showAsIcon="1" r:id="rId4" imgW="914400" imgH="771480" progId="AcroExch.Document.2015">
                  <p:link updateAutomatic="1"/>
                </p:oleObj>
              </mc:Choice>
              <mc:Fallback>
                <p:oleObj name="Acrobat Document" showAsIcon="1" r:id="rId4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4480" y="242088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9976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N:\Forschung\EBC_Lueftungspruefstand_hfr\Students\mho-jwi\(B) Klimaprüfstand\Doku\Bilder\Prüfstand\Ventile_WU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144" y="923336"/>
            <a:ext cx="6816756" cy="511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Gerade Verbindung mit Pfeil 6"/>
          <p:cNvCxnSpPr/>
          <p:nvPr/>
        </p:nvCxnSpPr>
        <p:spPr>
          <a:xfrm>
            <a:off x="1259632" y="3717032"/>
            <a:ext cx="5328592" cy="11521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179512" y="3356992"/>
            <a:ext cx="1368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Bürkert</a:t>
            </a:r>
            <a:r>
              <a:rPr lang="de-DE" dirty="0"/>
              <a:t> Proportional-ventil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>
            <a:off x="1763688" y="2780928"/>
            <a:ext cx="2448272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-17041" y="2492896"/>
            <a:ext cx="175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Kugelhahnventil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0" y="116632"/>
            <a:ext cx="3419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Verrohrung WÜT </a:t>
            </a:r>
          </a:p>
        </p:txBody>
      </p:sp>
      <p:graphicFrame>
        <p:nvGraphicFramePr>
          <p:cNvPr id="18" name="Objek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0689781"/>
              </p:ext>
            </p:extLst>
          </p:nvPr>
        </p:nvGraphicFramePr>
        <p:xfrm>
          <a:off x="971600" y="400506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Acrobat Document" showAsIcon="1" r:id="rId4" imgW="914400" imgH="771480" progId="AcroExch.Document.2015">
                  <p:link updateAutomatic="1"/>
                </p:oleObj>
              </mc:Choice>
              <mc:Fallback>
                <p:oleObj name="Acrobat Document" showAsIcon="1" r:id="rId4" imgW="914400" imgH="771480" progId="AcroExch.Document.2015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400506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7142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:\Forschung\EBC_Lueftungspruefstand_hfr\Students\mho-jwi\(B) Klimaprüfstand\Doku\Bilder\Prüfstand\Kaelteanschluss_Sorptionstrock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9" y="1484784"/>
            <a:ext cx="6883036" cy="516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mit Pfeil 4"/>
          <p:cNvCxnSpPr/>
          <p:nvPr/>
        </p:nvCxnSpPr>
        <p:spPr>
          <a:xfrm>
            <a:off x="1187624" y="2780928"/>
            <a:ext cx="2088232" cy="1008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/>
          <p:cNvCxnSpPr/>
          <p:nvPr/>
        </p:nvCxnSpPr>
        <p:spPr>
          <a:xfrm>
            <a:off x="2843808" y="3573016"/>
            <a:ext cx="576064" cy="5760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2138" y="242079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Kugelhahnventile</a:t>
            </a:r>
          </a:p>
        </p:txBody>
      </p:sp>
      <p:cxnSp>
        <p:nvCxnSpPr>
          <p:cNvPr id="10" name="Gerade Verbindung mit Pfeil 9"/>
          <p:cNvCxnSpPr/>
          <p:nvPr/>
        </p:nvCxnSpPr>
        <p:spPr>
          <a:xfrm flipV="1">
            <a:off x="1763688" y="4797152"/>
            <a:ext cx="5184576" cy="4320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107504" y="5013176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Ablaufventil</a:t>
            </a:r>
          </a:p>
        </p:txBody>
      </p:sp>
      <p:cxnSp>
        <p:nvCxnSpPr>
          <p:cNvPr id="13" name="Gerade Verbindung mit Pfeil 12"/>
          <p:cNvCxnSpPr/>
          <p:nvPr/>
        </p:nvCxnSpPr>
        <p:spPr>
          <a:xfrm flipV="1">
            <a:off x="1259632" y="3973706"/>
            <a:ext cx="6238183" cy="6988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107504" y="4349425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Analoges Manometer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0" y="633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WÜT Sorptionstrockner</a:t>
            </a:r>
          </a:p>
        </p:txBody>
      </p:sp>
    </p:spTree>
    <p:extLst>
      <p:ext uri="{BB962C8B-B14F-4D97-AF65-F5344CB8AC3E}">
        <p14:creationId xmlns:p14="http://schemas.microsoft.com/office/powerpoint/2010/main" val="641206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6732240" y="2017071"/>
            <a:ext cx="1681002" cy="878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100" dirty="0"/>
              <a:t>Prüfstand</a:t>
            </a:r>
          </a:p>
        </p:txBody>
      </p:sp>
      <p:grpSp>
        <p:nvGrpSpPr>
          <p:cNvPr id="7" name="Gruppieren 6"/>
          <p:cNvGrpSpPr/>
          <p:nvPr/>
        </p:nvGrpSpPr>
        <p:grpSpPr>
          <a:xfrm rot="5400000">
            <a:off x="6714481" y="2419471"/>
            <a:ext cx="361747" cy="487156"/>
            <a:chOff x="4427984" y="3789040"/>
            <a:chExt cx="504056" cy="646907"/>
          </a:xfrm>
        </p:grpSpPr>
        <p:sp>
          <p:nvSpPr>
            <p:cNvPr id="8" name="Rechteck 7"/>
            <p:cNvSpPr/>
            <p:nvPr/>
          </p:nvSpPr>
          <p:spPr>
            <a:xfrm>
              <a:off x="4427984" y="3789040"/>
              <a:ext cx="504056" cy="5040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100"/>
            </a:p>
          </p:txBody>
        </p:sp>
        <p:cxnSp>
          <p:nvCxnSpPr>
            <p:cNvPr id="9" name="Gerade Verbindung 8"/>
            <p:cNvCxnSpPr/>
            <p:nvPr/>
          </p:nvCxnSpPr>
          <p:spPr>
            <a:xfrm rot="16200000" flipH="1">
              <a:off x="4608587" y="4184499"/>
              <a:ext cx="502895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H="1">
              <a:off x="468001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>
              <a:off x="4499992" y="3933056"/>
              <a:ext cx="180020" cy="2160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feld 11"/>
          <p:cNvSpPr txBox="1"/>
          <p:nvPr/>
        </p:nvSpPr>
        <p:spPr>
          <a:xfrm>
            <a:off x="6759353" y="2275461"/>
            <a:ext cx="5151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22kW</a:t>
            </a:r>
          </a:p>
        </p:txBody>
      </p:sp>
      <p:sp>
        <p:nvSpPr>
          <p:cNvPr id="13" name="Rechteck 12"/>
          <p:cNvSpPr/>
          <p:nvPr/>
        </p:nvSpPr>
        <p:spPr>
          <a:xfrm>
            <a:off x="157348" y="2454672"/>
            <a:ext cx="2323884" cy="9454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rgbClr val="002060"/>
                </a:solidFill>
              </a:rPr>
              <a:t>Kältemaschine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1173032" y="1945345"/>
            <a:ext cx="1365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Glykolethlyen</a:t>
            </a:r>
            <a:r>
              <a:rPr lang="de-DE" sz="1200" dirty="0"/>
              <a:t> 45 %</a:t>
            </a:r>
          </a:p>
          <a:p>
            <a:r>
              <a:rPr lang="de-DE" sz="1200" dirty="0"/>
              <a:t>V`= 5000 l/h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4283968" y="1747935"/>
            <a:ext cx="80785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/>
              <a:t>DN 25</a:t>
            </a:r>
          </a:p>
        </p:txBody>
      </p:sp>
      <p:cxnSp>
        <p:nvCxnSpPr>
          <p:cNvPr id="16" name="Gerade Verbindung 15"/>
          <p:cNvCxnSpPr/>
          <p:nvPr/>
        </p:nvCxnSpPr>
        <p:spPr>
          <a:xfrm flipV="1">
            <a:off x="4283968" y="1997399"/>
            <a:ext cx="0" cy="5667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>
          <a:xfrm flipV="1">
            <a:off x="4283968" y="3298247"/>
            <a:ext cx="0" cy="320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ieren 17"/>
          <p:cNvGrpSpPr/>
          <p:nvPr/>
        </p:nvGrpSpPr>
        <p:grpSpPr>
          <a:xfrm rot="10800000">
            <a:off x="5940152" y="2534830"/>
            <a:ext cx="471069" cy="474038"/>
            <a:chOff x="3472342" y="3501006"/>
            <a:chExt cx="471069" cy="474038"/>
          </a:xfrm>
        </p:grpSpPr>
        <p:grpSp>
          <p:nvGrpSpPr>
            <p:cNvPr id="19" name="Gruppieren 18"/>
            <p:cNvGrpSpPr/>
            <p:nvPr/>
          </p:nvGrpSpPr>
          <p:grpSpPr>
            <a:xfrm>
              <a:off x="3472342" y="3645024"/>
              <a:ext cx="471069" cy="130325"/>
              <a:chOff x="2051716" y="1340768"/>
              <a:chExt cx="4394252" cy="764705"/>
            </a:xfrm>
            <a:noFill/>
          </p:grpSpPr>
          <p:grpSp>
            <p:nvGrpSpPr>
              <p:cNvPr id="24" name="Gruppieren 23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27" name="Gleichschenkliges Dreieck 26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" name="Gleichschenkliges Dreieck 27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25" name="Gerade Verbindung 24"/>
              <p:cNvCxnSpPr>
                <a:stCxn id="28" idx="3"/>
              </p:cNvCxnSpPr>
              <p:nvPr/>
            </p:nvCxnSpPr>
            <p:spPr>
              <a:xfrm rot="10800000" flipH="1" flipV="1">
                <a:off x="5292072" y="1723123"/>
                <a:ext cx="1153896" cy="1954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25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Gerade Verbindung 19"/>
            <p:cNvCxnSpPr/>
            <p:nvPr/>
          </p:nvCxnSpPr>
          <p:spPr>
            <a:xfrm flipV="1">
              <a:off x="3725750" y="3645024"/>
              <a:ext cx="1" cy="330020"/>
            </a:xfrm>
            <a:prstGeom prst="lin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/>
          </p:nvSpPr>
          <p:spPr>
            <a:xfrm>
              <a:off x="3653742" y="3501006"/>
              <a:ext cx="144016" cy="14401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2" name="Gerade Verbindung 21"/>
            <p:cNvCxnSpPr>
              <a:stCxn id="21" idx="1"/>
              <a:endCxn id="21" idx="5"/>
            </p:cNvCxnSpPr>
            <p:nvPr/>
          </p:nvCxnSpPr>
          <p:spPr>
            <a:xfrm>
              <a:off x="3674833" y="3522097"/>
              <a:ext cx="101834" cy="101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>
              <a:stCxn id="21" idx="7"/>
              <a:endCxn id="21" idx="3"/>
            </p:cNvCxnSpPr>
            <p:nvPr/>
          </p:nvCxnSpPr>
          <p:spPr>
            <a:xfrm flipH="1">
              <a:off x="3674833" y="3522097"/>
              <a:ext cx="101834" cy="1018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Gerade Verbindung 28"/>
          <p:cNvCxnSpPr/>
          <p:nvPr/>
        </p:nvCxnSpPr>
        <p:spPr>
          <a:xfrm flipH="1">
            <a:off x="6714973" y="2533852"/>
            <a:ext cx="31508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uppieren 29"/>
          <p:cNvGrpSpPr/>
          <p:nvPr/>
        </p:nvGrpSpPr>
        <p:grpSpPr>
          <a:xfrm rot="16200000">
            <a:off x="4983266" y="3808815"/>
            <a:ext cx="509477" cy="130325"/>
            <a:chOff x="1962983" y="4293096"/>
            <a:chExt cx="509477" cy="130325"/>
          </a:xfrm>
        </p:grpSpPr>
        <p:grpSp>
          <p:nvGrpSpPr>
            <p:cNvPr id="31" name="Gruppieren 30"/>
            <p:cNvGrpSpPr/>
            <p:nvPr/>
          </p:nvGrpSpPr>
          <p:grpSpPr>
            <a:xfrm>
              <a:off x="1962983" y="429309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33" name="Gruppieren 32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36" name="Gleichschenkliges Dreieck 35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" name="Gleichschenkliges Dreieck 36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34" name="Gerade Verbindung 33"/>
              <p:cNvCxnSpPr>
                <a:stCxn id="37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 Verbindung 34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Ellipse 31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3222507" y="2510358"/>
            <a:ext cx="389845" cy="101165"/>
            <a:chOff x="1998976" y="4293096"/>
            <a:chExt cx="417528" cy="130325"/>
          </a:xfrm>
        </p:grpSpPr>
        <p:grpSp>
          <p:nvGrpSpPr>
            <p:cNvPr id="47" name="Gruppieren 46"/>
            <p:cNvGrpSpPr/>
            <p:nvPr/>
          </p:nvGrpSpPr>
          <p:grpSpPr>
            <a:xfrm>
              <a:off x="1998976" y="4293096"/>
              <a:ext cx="417528" cy="130325"/>
              <a:chOff x="2387462" y="1340768"/>
              <a:chExt cx="3894804" cy="764705"/>
            </a:xfrm>
            <a:noFill/>
          </p:grpSpPr>
          <p:grpSp>
            <p:nvGrpSpPr>
              <p:cNvPr id="49" name="Gruppieren 48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52" name="Gleichschenkliges Dreieck 51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3" name="Gleichschenkliges Dreieck 52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50" name="Gerade Verbindung 49"/>
              <p:cNvCxnSpPr>
                <a:stCxn id="53" idx="3"/>
              </p:cNvCxnSpPr>
              <p:nvPr/>
            </p:nvCxnSpPr>
            <p:spPr>
              <a:xfrm>
                <a:off x="5292093" y="1723124"/>
                <a:ext cx="990173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/>
              <p:cNvCxnSpPr/>
              <p:nvPr/>
            </p:nvCxnSpPr>
            <p:spPr>
              <a:xfrm>
                <a:off x="2387462" y="1723124"/>
                <a:ext cx="1176429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Ellipse 47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65" name="Gruppieren 64"/>
          <p:cNvGrpSpPr/>
          <p:nvPr/>
        </p:nvGrpSpPr>
        <p:grpSpPr>
          <a:xfrm>
            <a:off x="3215433" y="3250452"/>
            <a:ext cx="389845" cy="101165"/>
            <a:chOff x="1998976" y="4293096"/>
            <a:chExt cx="417528" cy="130325"/>
          </a:xfrm>
        </p:grpSpPr>
        <p:grpSp>
          <p:nvGrpSpPr>
            <p:cNvPr id="66" name="Gruppieren 65"/>
            <p:cNvGrpSpPr/>
            <p:nvPr/>
          </p:nvGrpSpPr>
          <p:grpSpPr>
            <a:xfrm>
              <a:off x="1998976" y="4293096"/>
              <a:ext cx="417528" cy="130325"/>
              <a:chOff x="2387462" y="1340768"/>
              <a:chExt cx="3894804" cy="764705"/>
            </a:xfrm>
            <a:noFill/>
          </p:grpSpPr>
          <p:grpSp>
            <p:nvGrpSpPr>
              <p:cNvPr id="68" name="Gruppieren 67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71" name="Gleichschenkliges Dreieck 70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2" name="Gleichschenkliges Dreieck 71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69" name="Gerade Verbindung 68"/>
              <p:cNvCxnSpPr>
                <a:stCxn id="72" idx="3"/>
              </p:cNvCxnSpPr>
              <p:nvPr/>
            </p:nvCxnSpPr>
            <p:spPr>
              <a:xfrm>
                <a:off x="5292093" y="1723124"/>
                <a:ext cx="990173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/>
              <p:cNvCxnSpPr/>
              <p:nvPr/>
            </p:nvCxnSpPr>
            <p:spPr>
              <a:xfrm>
                <a:off x="2387462" y="1723124"/>
                <a:ext cx="1176429" cy="0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Ellipse 66"/>
            <p:cNvSpPr/>
            <p:nvPr/>
          </p:nvSpPr>
          <p:spPr>
            <a:xfrm>
              <a:off x="2165322" y="4322253"/>
              <a:ext cx="102140" cy="720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73" name="Gerade Verbindung mit Pfeil 72"/>
          <p:cNvCxnSpPr/>
          <p:nvPr/>
        </p:nvCxnSpPr>
        <p:spPr>
          <a:xfrm>
            <a:off x="2915288" y="2560941"/>
            <a:ext cx="238483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/>
          <p:cNvCxnSpPr/>
          <p:nvPr/>
        </p:nvCxnSpPr>
        <p:spPr>
          <a:xfrm flipH="1">
            <a:off x="2684866" y="3301035"/>
            <a:ext cx="30016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/>
          <p:cNvCxnSpPr/>
          <p:nvPr/>
        </p:nvCxnSpPr>
        <p:spPr>
          <a:xfrm flipH="1">
            <a:off x="6411221" y="2792247"/>
            <a:ext cx="240556" cy="7440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/>
          <p:cNvCxnSpPr/>
          <p:nvPr/>
        </p:nvCxnSpPr>
        <p:spPr>
          <a:xfrm>
            <a:off x="6157812" y="2534830"/>
            <a:ext cx="561703" cy="224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83"/>
          <p:cNvCxnSpPr/>
          <p:nvPr/>
        </p:nvCxnSpPr>
        <p:spPr>
          <a:xfrm flipH="1" flipV="1">
            <a:off x="5940152" y="2533852"/>
            <a:ext cx="217661" cy="32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Gerade Verbindung 86"/>
          <p:cNvCxnSpPr/>
          <p:nvPr/>
        </p:nvCxnSpPr>
        <p:spPr>
          <a:xfrm flipV="1">
            <a:off x="5940152" y="1997399"/>
            <a:ext cx="0" cy="5364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87"/>
          <p:cNvCxnSpPr/>
          <p:nvPr/>
        </p:nvCxnSpPr>
        <p:spPr>
          <a:xfrm flipV="1">
            <a:off x="5940152" y="2792246"/>
            <a:ext cx="0" cy="8324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Gerade Verbindung mit Pfeil 90"/>
          <p:cNvCxnSpPr/>
          <p:nvPr/>
        </p:nvCxnSpPr>
        <p:spPr>
          <a:xfrm>
            <a:off x="5940152" y="3208463"/>
            <a:ext cx="0" cy="1281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/>
          <p:cNvCxnSpPr/>
          <p:nvPr/>
        </p:nvCxnSpPr>
        <p:spPr>
          <a:xfrm>
            <a:off x="5940152" y="2147079"/>
            <a:ext cx="0" cy="3672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96"/>
          <p:cNvCxnSpPr/>
          <p:nvPr/>
        </p:nvCxnSpPr>
        <p:spPr>
          <a:xfrm flipH="1">
            <a:off x="4283968" y="1997399"/>
            <a:ext cx="165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98"/>
          <p:cNvCxnSpPr/>
          <p:nvPr/>
        </p:nvCxnSpPr>
        <p:spPr>
          <a:xfrm flipH="1" flipV="1">
            <a:off x="4283968" y="3619239"/>
            <a:ext cx="1656184" cy="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Freihandform 122"/>
          <p:cNvSpPr/>
          <p:nvPr/>
        </p:nvSpPr>
        <p:spPr>
          <a:xfrm>
            <a:off x="6157066" y="1470690"/>
            <a:ext cx="305599" cy="1062037"/>
          </a:xfrm>
          <a:custGeom>
            <a:avLst/>
            <a:gdLst>
              <a:gd name="connsiteX0" fmla="*/ 219922 w 305599"/>
              <a:gd name="connsiteY0" fmla="*/ 1062037 h 1062037"/>
              <a:gd name="connsiteX1" fmla="*/ 847 w 305599"/>
              <a:gd name="connsiteY1" fmla="*/ 776287 h 1062037"/>
              <a:gd name="connsiteX2" fmla="*/ 291359 w 305599"/>
              <a:gd name="connsiteY2" fmla="*/ 385762 h 1062037"/>
              <a:gd name="connsiteX3" fmla="*/ 234209 w 305599"/>
              <a:gd name="connsiteY3" fmla="*/ 0 h 106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599" h="1062037">
                <a:moveTo>
                  <a:pt x="219922" y="1062037"/>
                </a:moveTo>
                <a:cubicBezTo>
                  <a:pt x="104431" y="975518"/>
                  <a:pt x="-11059" y="888999"/>
                  <a:pt x="847" y="776287"/>
                </a:cubicBezTo>
                <a:cubicBezTo>
                  <a:pt x="12753" y="663575"/>
                  <a:pt x="252465" y="515143"/>
                  <a:pt x="291359" y="385762"/>
                </a:cubicBezTo>
                <a:cubicBezTo>
                  <a:pt x="330253" y="256381"/>
                  <a:pt x="282231" y="128190"/>
                  <a:pt x="234209" y="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Textfeld 123"/>
          <p:cNvSpPr txBox="1"/>
          <p:nvPr/>
        </p:nvSpPr>
        <p:spPr>
          <a:xfrm>
            <a:off x="5868144" y="1032391"/>
            <a:ext cx="108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DN 25 Schläuche</a:t>
            </a:r>
          </a:p>
        </p:txBody>
      </p:sp>
      <p:grpSp>
        <p:nvGrpSpPr>
          <p:cNvPr id="134" name="Gruppieren 133"/>
          <p:cNvGrpSpPr/>
          <p:nvPr/>
        </p:nvGrpSpPr>
        <p:grpSpPr>
          <a:xfrm rot="5400000">
            <a:off x="3332861" y="3327167"/>
            <a:ext cx="88575" cy="87925"/>
            <a:chOff x="2734880" y="3250957"/>
            <a:chExt cx="88575" cy="87925"/>
          </a:xfrm>
        </p:grpSpPr>
        <p:cxnSp>
          <p:nvCxnSpPr>
            <p:cNvPr id="126" name="Gerade Verbindung 125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126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uppieren 134"/>
          <p:cNvGrpSpPr/>
          <p:nvPr/>
        </p:nvGrpSpPr>
        <p:grpSpPr>
          <a:xfrm rot="5400000">
            <a:off x="3332783" y="2598776"/>
            <a:ext cx="88575" cy="87925"/>
            <a:chOff x="2734880" y="3250957"/>
            <a:chExt cx="88575" cy="87925"/>
          </a:xfrm>
        </p:grpSpPr>
        <p:cxnSp>
          <p:nvCxnSpPr>
            <p:cNvPr id="136" name="Gerade Verbindung 135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136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uppieren 140"/>
          <p:cNvGrpSpPr/>
          <p:nvPr/>
        </p:nvGrpSpPr>
        <p:grpSpPr>
          <a:xfrm rot="10800000">
            <a:off x="5111820" y="3790374"/>
            <a:ext cx="88575" cy="87925"/>
            <a:chOff x="2734880" y="3250957"/>
            <a:chExt cx="88575" cy="87925"/>
          </a:xfrm>
        </p:grpSpPr>
        <p:cxnSp>
          <p:nvCxnSpPr>
            <p:cNvPr id="142" name="Gerade Verbindung 141"/>
            <p:cNvCxnSpPr/>
            <p:nvPr/>
          </p:nvCxnSpPr>
          <p:spPr>
            <a:xfrm>
              <a:off x="2734880" y="3250957"/>
              <a:ext cx="885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 Verbindung 142"/>
            <p:cNvCxnSpPr/>
            <p:nvPr/>
          </p:nvCxnSpPr>
          <p:spPr>
            <a:xfrm flipH="1">
              <a:off x="2819194" y="3250957"/>
              <a:ext cx="2" cy="879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8" name="Freihandform 147"/>
          <p:cNvSpPr/>
          <p:nvPr/>
        </p:nvSpPr>
        <p:spPr>
          <a:xfrm>
            <a:off x="6267450" y="2951827"/>
            <a:ext cx="635000" cy="1155700"/>
          </a:xfrm>
          <a:custGeom>
            <a:avLst/>
            <a:gdLst>
              <a:gd name="connsiteX0" fmla="*/ 0 w 635000"/>
              <a:gd name="connsiteY0" fmla="*/ 0 h 1155700"/>
              <a:gd name="connsiteX1" fmla="*/ 488950 w 635000"/>
              <a:gd name="connsiteY1" fmla="*/ 387350 h 1155700"/>
              <a:gd name="connsiteX2" fmla="*/ 222250 w 635000"/>
              <a:gd name="connsiteY2" fmla="*/ 869950 h 1155700"/>
              <a:gd name="connsiteX3" fmla="*/ 635000 w 635000"/>
              <a:gd name="connsiteY3" fmla="*/ 1155700 h 1155700"/>
              <a:gd name="connsiteX4" fmla="*/ 635000 w 635000"/>
              <a:gd name="connsiteY4" fmla="*/ 1155700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1155700">
                <a:moveTo>
                  <a:pt x="0" y="0"/>
                </a:moveTo>
                <a:cubicBezTo>
                  <a:pt x="225954" y="121179"/>
                  <a:pt x="451908" y="242358"/>
                  <a:pt x="488950" y="387350"/>
                </a:cubicBezTo>
                <a:cubicBezTo>
                  <a:pt x="525992" y="532342"/>
                  <a:pt x="197908" y="741892"/>
                  <a:pt x="222250" y="869950"/>
                </a:cubicBezTo>
                <a:cubicBezTo>
                  <a:pt x="246592" y="998008"/>
                  <a:pt x="635000" y="1155700"/>
                  <a:pt x="635000" y="1155700"/>
                </a:cubicBezTo>
                <a:lnTo>
                  <a:pt x="635000" y="115570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Textfeld 148"/>
          <p:cNvSpPr txBox="1"/>
          <p:nvPr/>
        </p:nvSpPr>
        <p:spPr>
          <a:xfrm>
            <a:off x="6949141" y="4107527"/>
            <a:ext cx="18713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Belimo</a:t>
            </a:r>
            <a:r>
              <a:rPr lang="de-DE" sz="1200" dirty="0"/>
              <a:t> 3-Wege-Ventil</a:t>
            </a:r>
          </a:p>
        </p:txBody>
      </p:sp>
      <p:sp>
        <p:nvSpPr>
          <p:cNvPr id="151" name="Textfeld 150"/>
          <p:cNvSpPr txBox="1"/>
          <p:nvPr/>
        </p:nvSpPr>
        <p:spPr>
          <a:xfrm>
            <a:off x="2500406" y="4221088"/>
            <a:ext cx="13198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Kugelhahnventile</a:t>
            </a:r>
          </a:p>
        </p:txBody>
      </p:sp>
      <p:sp>
        <p:nvSpPr>
          <p:cNvPr id="152" name="Freihandform 151"/>
          <p:cNvSpPr/>
          <p:nvPr/>
        </p:nvSpPr>
        <p:spPr>
          <a:xfrm>
            <a:off x="2933293" y="1552835"/>
            <a:ext cx="279454" cy="2561174"/>
          </a:xfrm>
          <a:custGeom>
            <a:avLst/>
            <a:gdLst>
              <a:gd name="connsiteX0" fmla="*/ 279454 w 279454"/>
              <a:gd name="connsiteY0" fmla="*/ 0 h 2233703"/>
              <a:gd name="connsiteX1" fmla="*/ 54 w 279454"/>
              <a:gd name="connsiteY1" fmla="*/ 1047750 h 2233703"/>
              <a:gd name="connsiteX2" fmla="*/ 254054 w 279454"/>
              <a:gd name="connsiteY2" fmla="*/ 1644650 h 2233703"/>
              <a:gd name="connsiteX3" fmla="*/ 95304 w 279454"/>
              <a:gd name="connsiteY3" fmla="*/ 2178050 h 2233703"/>
              <a:gd name="connsiteX4" fmla="*/ 95304 w 279454"/>
              <a:gd name="connsiteY4" fmla="*/ 2190750 h 2233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9454" h="2233703">
                <a:moveTo>
                  <a:pt x="279454" y="0"/>
                </a:moveTo>
                <a:cubicBezTo>
                  <a:pt x="141870" y="386821"/>
                  <a:pt x="4287" y="773642"/>
                  <a:pt x="54" y="1047750"/>
                </a:cubicBezTo>
                <a:cubicBezTo>
                  <a:pt x="-4179" y="1321858"/>
                  <a:pt x="238179" y="1456267"/>
                  <a:pt x="254054" y="1644650"/>
                </a:cubicBezTo>
                <a:cubicBezTo>
                  <a:pt x="269929" y="1833033"/>
                  <a:pt x="121762" y="2087033"/>
                  <a:pt x="95304" y="2178050"/>
                </a:cubicBezTo>
                <a:cubicBezTo>
                  <a:pt x="68846" y="2269067"/>
                  <a:pt x="82075" y="2229908"/>
                  <a:pt x="95304" y="219075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Dot"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4" name="Gerade Verbindung mit Pfeil 153"/>
          <p:cNvCxnSpPr/>
          <p:nvPr/>
        </p:nvCxnSpPr>
        <p:spPr>
          <a:xfrm flipH="1">
            <a:off x="2532936" y="1420881"/>
            <a:ext cx="5310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/>
          <p:cNvCxnSpPr/>
          <p:nvPr/>
        </p:nvCxnSpPr>
        <p:spPr>
          <a:xfrm>
            <a:off x="3326031" y="1409848"/>
            <a:ext cx="56210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feld 158"/>
          <p:cNvSpPr txBox="1"/>
          <p:nvPr/>
        </p:nvSpPr>
        <p:spPr>
          <a:xfrm>
            <a:off x="1884864" y="1132849"/>
            <a:ext cx="1231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Maschinenseitig</a:t>
            </a:r>
          </a:p>
        </p:txBody>
      </p:sp>
      <p:sp>
        <p:nvSpPr>
          <p:cNvPr id="160" name="Textfeld 159"/>
          <p:cNvSpPr txBox="1"/>
          <p:nvPr/>
        </p:nvSpPr>
        <p:spPr>
          <a:xfrm>
            <a:off x="3200990" y="1121815"/>
            <a:ext cx="1484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Anlagenseitig</a:t>
            </a:r>
          </a:p>
        </p:txBody>
      </p:sp>
      <p:sp>
        <p:nvSpPr>
          <p:cNvPr id="161" name="Textfeld 160"/>
          <p:cNvSpPr txBox="1"/>
          <p:nvPr/>
        </p:nvSpPr>
        <p:spPr>
          <a:xfrm>
            <a:off x="157348" y="260648"/>
            <a:ext cx="412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Tieftemperaturanschluss</a:t>
            </a:r>
          </a:p>
        </p:txBody>
      </p:sp>
      <p:sp>
        <p:nvSpPr>
          <p:cNvPr id="162" name="Textfeld 161"/>
          <p:cNvSpPr txBox="1"/>
          <p:nvPr/>
        </p:nvSpPr>
        <p:spPr>
          <a:xfrm>
            <a:off x="2903286" y="2292689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VL</a:t>
            </a:r>
          </a:p>
        </p:txBody>
      </p:sp>
      <p:sp>
        <p:nvSpPr>
          <p:cNvPr id="163" name="Textfeld 162"/>
          <p:cNvSpPr txBox="1"/>
          <p:nvPr/>
        </p:nvSpPr>
        <p:spPr>
          <a:xfrm>
            <a:off x="2734624" y="3069962"/>
            <a:ext cx="373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RL</a:t>
            </a:r>
          </a:p>
        </p:txBody>
      </p:sp>
      <p:grpSp>
        <p:nvGrpSpPr>
          <p:cNvPr id="110" name="Gruppieren 109"/>
          <p:cNvGrpSpPr/>
          <p:nvPr/>
        </p:nvGrpSpPr>
        <p:grpSpPr>
          <a:xfrm rot="10800000">
            <a:off x="2355214" y="2059037"/>
            <a:ext cx="560074" cy="509477"/>
            <a:chOff x="2752853" y="5183640"/>
            <a:chExt cx="560074" cy="509477"/>
          </a:xfrm>
        </p:grpSpPr>
        <p:grpSp>
          <p:nvGrpSpPr>
            <p:cNvPr id="111" name="Gruppieren 110"/>
            <p:cNvGrpSpPr/>
            <p:nvPr/>
          </p:nvGrpSpPr>
          <p:grpSpPr>
            <a:xfrm>
              <a:off x="2887143" y="5363793"/>
              <a:ext cx="425784" cy="146511"/>
              <a:chOff x="5171663" y="4146585"/>
              <a:chExt cx="1126277" cy="362535"/>
            </a:xfrm>
          </p:grpSpPr>
          <p:cxnSp>
            <p:nvCxnSpPr>
              <p:cNvPr id="119" name="Gerade Verbindung 118"/>
              <p:cNvCxnSpPr/>
              <p:nvPr/>
            </p:nvCxnSpPr>
            <p:spPr>
              <a:xfrm>
                <a:off x="5171663" y="4326604"/>
                <a:ext cx="122668" cy="1825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Gerade Verbindung 119"/>
              <p:cNvCxnSpPr/>
              <p:nvPr/>
            </p:nvCxnSpPr>
            <p:spPr>
              <a:xfrm flipH="1">
                <a:off x="5294332" y="4146585"/>
                <a:ext cx="235487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Gerade Verbindung 120"/>
              <p:cNvCxnSpPr/>
              <p:nvPr/>
            </p:nvCxnSpPr>
            <p:spPr>
              <a:xfrm>
                <a:off x="5529819" y="4149080"/>
                <a:ext cx="266317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121"/>
              <p:cNvCxnSpPr/>
              <p:nvPr/>
            </p:nvCxnSpPr>
            <p:spPr>
              <a:xfrm flipH="1">
                <a:off x="5796136" y="4146585"/>
                <a:ext cx="235487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 Verbindung 124"/>
              <p:cNvCxnSpPr/>
              <p:nvPr/>
            </p:nvCxnSpPr>
            <p:spPr>
              <a:xfrm>
                <a:off x="6031623" y="4149080"/>
                <a:ext cx="266317" cy="36004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uppieren 111"/>
            <p:cNvGrpSpPr/>
            <p:nvPr/>
          </p:nvGrpSpPr>
          <p:grpSpPr>
            <a:xfrm rot="5400000">
              <a:off x="2563277" y="5373216"/>
              <a:ext cx="509477" cy="130325"/>
              <a:chOff x="2051716" y="1340768"/>
              <a:chExt cx="4752532" cy="764705"/>
            </a:xfrm>
            <a:noFill/>
          </p:grpSpPr>
          <p:grpSp>
            <p:nvGrpSpPr>
              <p:cNvPr id="114" name="Gruppieren 113"/>
              <p:cNvGrpSpPr/>
              <p:nvPr/>
            </p:nvGrpSpPr>
            <p:grpSpPr>
              <a:xfrm rot="5400000">
                <a:off x="4045630" y="859025"/>
                <a:ext cx="764705" cy="1728192"/>
                <a:chOff x="2987824" y="1192558"/>
                <a:chExt cx="144016" cy="292226"/>
              </a:xfrm>
              <a:grpFill/>
            </p:grpSpPr>
            <p:sp>
              <p:nvSpPr>
                <p:cNvPr id="117" name="Gleichschenkliges Dreieck 116"/>
                <p:cNvSpPr/>
                <p:nvPr/>
              </p:nvSpPr>
              <p:spPr>
                <a:xfrm>
                  <a:off x="2987824" y="1340768"/>
                  <a:ext cx="144016" cy="144016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8" name="Gleichschenkliges Dreieck 117"/>
                <p:cNvSpPr/>
                <p:nvPr/>
              </p:nvSpPr>
              <p:spPr>
                <a:xfrm rot="10800000">
                  <a:off x="2987824" y="1192558"/>
                  <a:ext cx="144016" cy="148210"/>
                </a:xfrm>
                <a:prstGeom prst="triangle">
                  <a:avLst/>
                </a:prstGeom>
                <a:grp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115" name="Gerade Verbindung 114"/>
              <p:cNvCxnSpPr>
                <a:stCxn id="118" idx="3"/>
              </p:cNvCxnSpPr>
              <p:nvPr/>
            </p:nvCxnSpPr>
            <p:spPr>
              <a:xfrm>
                <a:off x="5292078" y="1723120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 Verbindung 115"/>
              <p:cNvCxnSpPr/>
              <p:nvPr/>
            </p:nvCxnSpPr>
            <p:spPr>
              <a:xfrm>
                <a:off x="2051716" y="1723121"/>
                <a:ext cx="1512170" cy="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3" name="Gerade Verbindung 112"/>
            <p:cNvCxnSpPr/>
            <p:nvPr/>
          </p:nvCxnSpPr>
          <p:spPr>
            <a:xfrm flipV="1">
              <a:off x="2815136" y="5436544"/>
              <a:ext cx="72007" cy="100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Freihandform 74"/>
          <p:cNvSpPr/>
          <p:nvPr/>
        </p:nvSpPr>
        <p:spPr>
          <a:xfrm>
            <a:off x="3118941" y="3378746"/>
            <a:ext cx="816465" cy="899160"/>
          </a:xfrm>
          <a:custGeom>
            <a:avLst/>
            <a:gdLst>
              <a:gd name="connsiteX0" fmla="*/ 518160 w 816465"/>
              <a:gd name="connsiteY0" fmla="*/ 0 h 899160"/>
              <a:gd name="connsiteX1" fmla="*/ 807720 w 816465"/>
              <a:gd name="connsiteY1" fmla="*/ 449580 h 899160"/>
              <a:gd name="connsiteX2" fmla="*/ 220980 w 816465"/>
              <a:gd name="connsiteY2" fmla="*/ 762000 h 899160"/>
              <a:gd name="connsiteX3" fmla="*/ 0 w 816465"/>
              <a:gd name="connsiteY3" fmla="*/ 899160 h 899160"/>
              <a:gd name="connsiteX4" fmla="*/ 0 w 816465"/>
              <a:gd name="connsiteY4" fmla="*/ 899160 h 899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465" h="899160">
                <a:moveTo>
                  <a:pt x="518160" y="0"/>
                </a:moveTo>
                <a:cubicBezTo>
                  <a:pt x="687705" y="161290"/>
                  <a:pt x="857250" y="322580"/>
                  <a:pt x="807720" y="449580"/>
                </a:cubicBezTo>
                <a:cubicBezTo>
                  <a:pt x="758190" y="576580"/>
                  <a:pt x="355600" y="687070"/>
                  <a:pt x="220980" y="762000"/>
                </a:cubicBezTo>
                <a:cubicBezTo>
                  <a:pt x="86360" y="836930"/>
                  <a:pt x="0" y="899160"/>
                  <a:pt x="0" y="899160"/>
                </a:cubicBezTo>
                <a:lnTo>
                  <a:pt x="0" y="899160"/>
                </a:ln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Freihandform 79"/>
          <p:cNvSpPr/>
          <p:nvPr/>
        </p:nvSpPr>
        <p:spPr>
          <a:xfrm>
            <a:off x="4863352" y="3992880"/>
            <a:ext cx="280148" cy="830580"/>
          </a:xfrm>
          <a:custGeom>
            <a:avLst/>
            <a:gdLst>
              <a:gd name="connsiteX0" fmla="*/ 280148 w 280148"/>
              <a:gd name="connsiteY0" fmla="*/ 0 h 830580"/>
              <a:gd name="connsiteX1" fmla="*/ 5828 w 280148"/>
              <a:gd name="connsiteY1" fmla="*/ 274320 h 830580"/>
              <a:gd name="connsiteX2" fmla="*/ 89648 w 280148"/>
              <a:gd name="connsiteY2" fmla="*/ 640080 h 830580"/>
              <a:gd name="connsiteX3" fmla="*/ 51548 w 280148"/>
              <a:gd name="connsiteY3" fmla="*/ 830580 h 830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48" h="830580">
                <a:moveTo>
                  <a:pt x="280148" y="0"/>
                </a:moveTo>
                <a:cubicBezTo>
                  <a:pt x="158863" y="83820"/>
                  <a:pt x="37578" y="167640"/>
                  <a:pt x="5828" y="274320"/>
                </a:cubicBezTo>
                <a:cubicBezTo>
                  <a:pt x="-25922" y="381000"/>
                  <a:pt x="82028" y="547370"/>
                  <a:pt x="89648" y="640080"/>
                </a:cubicBezTo>
                <a:cubicBezTo>
                  <a:pt x="97268" y="732790"/>
                  <a:pt x="74408" y="781685"/>
                  <a:pt x="51548" y="830580"/>
                </a:cubicBezTo>
              </a:path>
            </a:pathLst>
          </a:custGeom>
          <a:noFill/>
          <a:ln w="6350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Textfeld 80"/>
          <p:cNvSpPr txBox="1"/>
          <p:nvPr/>
        </p:nvSpPr>
        <p:spPr>
          <a:xfrm>
            <a:off x="4254181" y="4823460"/>
            <a:ext cx="13259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Ablaufventil</a:t>
            </a:r>
          </a:p>
        </p:txBody>
      </p:sp>
      <p:cxnSp>
        <p:nvCxnSpPr>
          <p:cNvPr id="38" name="Gerade Verbindung 37"/>
          <p:cNvCxnSpPr/>
          <p:nvPr/>
        </p:nvCxnSpPr>
        <p:spPr>
          <a:xfrm flipH="1">
            <a:off x="2481233" y="2560939"/>
            <a:ext cx="758440" cy="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127"/>
          <p:cNvCxnSpPr/>
          <p:nvPr/>
        </p:nvCxnSpPr>
        <p:spPr>
          <a:xfrm flipH="1">
            <a:off x="3527891" y="2557272"/>
            <a:ext cx="758440" cy="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/>
          <p:cNvCxnSpPr/>
          <p:nvPr/>
        </p:nvCxnSpPr>
        <p:spPr>
          <a:xfrm flipH="1">
            <a:off x="3543375" y="3296662"/>
            <a:ext cx="740593" cy="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129"/>
          <p:cNvCxnSpPr/>
          <p:nvPr/>
        </p:nvCxnSpPr>
        <p:spPr>
          <a:xfrm flipH="1">
            <a:off x="2496178" y="3301035"/>
            <a:ext cx="740593" cy="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770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N:\Forschung\EBC_Lueftungspruefstand_hfr\Students\mho-jwi\(B) Klimaprüfstand\Doku\Bilder\Tiefkälte\Kugelhaehne_TK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02" y="1844824"/>
            <a:ext cx="6424405" cy="481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0" y="2204864"/>
            <a:ext cx="2448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Absperrventile Tieftemperatur System:</a:t>
            </a:r>
          </a:p>
          <a:p>
            <a:r>
              <a:rPr lang="de-DE" b="1" dirty="0">
                <a:solidFill>
                  <a:srgbClr val="FF0000"/>
                </a:solidFill>
              </a:rPr>
              <a:t>Achtung!!! </a:t>
            </a:r>
            <a:r>
              <a:rPr lang="de-DE" dirty="0">
                <a:solidFill>
                  <a:srgbClr val="FF0000"/>
                </a:solidFill>
              </a:rPr>
              <a:t>Nach Betrieb immer nur ein Ventil schließen. Sonst platzen die Leitungen beim erwärmen der Sole!</a:t>
            </a:r>
          </a:p>
        </p:txBody>
      </p:sp>
      <p:cxnSp>
        <p:nvCxnSpPr>
          <p:cNvPr id="6" name="Gerade Verbindung mit Pfeil 5"/>
          <p:cNvCxnSpPr/>
          <p:nvPr/>
        </p:nvCxnSpPr>
        <p:spPr>
          <a:xfrm>
            <a:off x="2339752" y="2492896"/>
            <a:ext cx="2880320" cy="187220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>
            <a:off x="4211960" y="3717032"/>
            <a:ext cx="1800200" cy="5369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0" y="116632"/>
            <a:ext cx="406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Tieftemperaturanschluss</a:t>
            </a:r>
          </a:p>
        </p:txBody>
      </p:sp>
    </p:spTree>
    <p:extLst>
      <p:ext uri="{BB962C8B-B14F-4D97-AF65-F5344CB8AC3E}">
        <p14:creationId xmlns:p14="http://schemas.microsoft.com/office/powerpoint/2010/main" val="43108175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  <a:headEnd type="triangle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Bildschirmpräsentation (4:3)</PresentationFormat>
  <Paragraphs>137</Paragraphs>
  <Slides>18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Links</vt:lpstr>
      </vt:variant>
      <vt:variant>
        <vt:i4>8</vt:i4>
      </vt:variant>
      <vt:variant>
        <vt:lpstr>Folientitel</vt:lpstr>
      </vt:variant>
      <vt:variant>
        <vt:i4>18</vt:i4>
      </vt:variant>
    </vt:vector>
  </HeadingPairs>
  <TitlesOfParts>
    <vt:vector size="29" baseType="lpstr">
      <vt:lpstr>Arial</vt:lpstr>
      <vt:lpstr>Calibri</vt:lpstr>
      <vt:lpstr>Larissa</vt:lpstr>
      <vt:lpstr>file:///\\fs-ebc01.eonerc.rwth-aachen.de\ebc_daten\Forschung\EBC_Lueftungspruefstand_hfr\Students\mho-jwi\(B)%20Klimaprüfstand\Doku\Komponenten\98649758_ALPHA2_25-80_180.pdf</vt:lpstr>
      <vt:lpstr>file:///\\fs-ebc01.eonerc.rwth-aachen.de\ebc_daten\Forschung\EBC_Lueftungspruefstand_hfr\Students\mho-jwi\(B)%20Klimaprüfstand\Doku\Komponenten\98649758_ALPHA2_25-80_180.pdf</vt:lpstr>
      <vt:lpstr>file:///\\fs-ebc01.eonerc.rwth-aachen.de\ebc_daten\Forschung\EBC_Lueftungspruefstand_hfr\Students\mho-jwi\(B)%20Klimaprüfstand\Doku\WT_Halle.pdf</vt:lpstr>
      <vt:lpstr>file:///\\fs-ebc01.eonerc.rwth-aachen.de\ebc_daten\Forschung\EBC_Lueftungspruefstand_hfr\Students\mho-jwi\(B)%20Klimaprüfstand\Doku\Komponenten\TacoSetter_Inline_100_d.pdf</vt:lpstr>
      <vt:lpstr>file:///\\fs-ebc01.eonerc.rwth-aachen.de\ebc_daten\Forschung\EBC_Lueftungspruefstand_hfr\Students\mho-jwi\(B)%20Klimaprüfstand\Doku\Komponenten\Ansteuerelektronik_Proportionalventil_Buerkert.pdf</vt:lpstr>
      <vt:lpstr>file:///\\fs-ebc01.eonerc.rwth-aachen.de\ebc_daten\Forschung\EBC_Lueftungspruefstand_hfr\Students\mho-jwi\(B)%20Klimaprüfstand\Doku\Komponenten\Belimo\NR24A-SR_datasheet_de-ch.pdf</vt:lpstr>
      <vt:lpstr>file:///\\fs-ebc01.eonerc.rwth-aachen.de\ebc_daten\Forschung\EBC_Lueftungspruefstand_hfr\Students\mho-jwi\(B)%20Klimaprüfstand\Steuerung\Anleitung_SW_P5507_Version_001.pdf</vt:lpstr>
      <vt:lpstr>file:///\\fs-ebc01.eonerc.rwth-aachen.de\ebc_daten\Forschung\EBC_Lueftungspruefstand_hfr\Students\mho-jwi\(B)%20Klimaprüfstand\Spezifikationen\Kältemaschine%20KKT\Kältemaschine\alt\Bed.Anleitung_KWC-S45RS.pdf</vt:lpstr>
      <vt:lpstr>PowerPoint-Präsentation</vt:lpstr>
      <vt:lpstr>PowerPoint-Präsentation</vt:lpstr>
      <vt:lpstr>Fernkältewärmeübertrager I</vt:lpstr>
      <vt:lpstr>Fernkältwärmeübertrager II</vt:lpstr>
      <vt:lpstr>Rückseitige Ansicht Prüfstand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In Betriebnahme</vt:lpstr>
      <vt:lpstr>PowerPoint-Präsentation</vt:lpstr>
      <vt:lpstr>PowerPoint-Präsentation</vt:lpstr>
      <vt:lpstr>Wartung</vt:lpstr>
      <vt:lpstr>Zuluft-Sorptionstrockner</vt:lpstr>
      <vt:lpstr>Prüfstand-Prüfling</vt:lpstr>
      <vt:lpstr>Abluft-Sorptionstrockner</vt:lpstr>
      <vt:lpstr>Fehler/ Reperaturen</vt:lpstr>
    </vt:vector>
  </TitlesOfParts>
  <Company>E.ON Energy Research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Fernkälteanschluss I</dc:title>
  <dc:creator>Wilmes, Jan</dc:creator>
  <cp:lastModifiedBy>Jan Wilmes</cp:lastModifiedBy>
  <cp:revision>24</cp:revision>
  <dcterms:created xsi:type="dcterms:W3CDTF">2016-04-05T14:25:01Z</dcterms:created>
  <dcterms:modified xsi:type="dcterms:W3CDTF">2016-08-05T20:19:51Z</dcterms:modified>
</cp:coreProperties>
</file>